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 id="2147483930" r:id="rId5"/>
    <p:sldMasterId id="2147483928" r:id="rId6"/>
    <p:sldMasterId id="2147483929" r:id="rId7"/>
  </p:sldMasterIdLst>
  <p:notesMasterIdLst>
    <p:notesMasterId r:id="rId14"/>
  </p:notesMasterIdLst>
  <p:handoutMasterIdLst>
    <p:handoutMasterId r:id="rId15"/>
  </p:handoutMasterIdLst>
  <p:sldIdLst>
    <p:sldId id="466" r:id="rId8"/>
    <p:sldId id="474" r:id="rId9"/>
    <p:sldId id="487" r:id="rId10"/>
    <p:sldId id="630" r:id="rId11"/>
    <p:sldId id="636" r:id="rId12"/>
    <p:sldId id="63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C7552-2AA1-BEB7-EAA6-2191ED7FDA72}" name="Cannida, Matthew" initials="CM" userId="S::matthew.cannida@mheducation.com::85235df8-d4a4-473a-85b3-d615ddad5c98" providerId="AD"/>
  <p188:author id="{1C3213B1-44BB-008E-34C7-8E179DBE7270}" name="Lewis, Joanna" initials="LJ" userId="S::joanna.lewis@mheducation.com::52f17f56-5811-48de-a388-c12dfa025c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DBB"/>
    <a:srgbClr val="9EBDF9"/>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02E10-C7DC-674C-8BAB-BFDF8185535F}" v="2362" dt="2023-08-10T22:54:05.410"/>
    <p1510:client id="{13C5706D-77B3-1F3E-FFEB-1D42B03A3734}" v="739" dt="2023-08-10T21:59:42.343"/>
    <p1510:client id="{3CC74498-B256-31DD-1F7A-F45D26467241}" v="726" dt="2023-08-28T19:43:47.760"/>
    <p1510:client id="{581D2352-6219-8E79-CB6B-AF3942C668FD}" v="67" dt="2023-09-11T13:58:13.785"/>
    <p1510:client id="{82677A4F-3013-EBE2-BD3B-EC53E14102E7}" v="2" dt="2023-08-16T17:58:29.600"/>
    <p1510:client id="{93D5C3EC-5E04-B818-053B-9267B8CD26F5}" v="4" dt="2023-09-12T18:29:13.078"/>
    <p1510:client id="{A1B20B5A-2266-FA0F-CEF8-A369D0819B9F}" v="874" dt="2023-08-14T21:30:01.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15/09/2023</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2</a:t>
            </a:fld>
            <a:endParaRPr lang="en-US"/>
          </a:p>
        </p:txBody>
      </p:sp>
    </p:spTree>
    <p:extLst>
      <p:ext uri="{BB962C8B-B14F-4D97-AF65-F5344CB8AC3E}">
        <p14:creationId xmlns:p14="http://schemas.microsoft.com/office/powerpoint/2010/main" val="326796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3</a:t>
            </a:fld>
            <a:endParaRPr lang="en-US"/>
          </a:p>
        </p:txBody>
      </p:sp>
    </p:spTree>
    <p:extLst>
      <p:ext uri="{BB962C8B-B14F-4D97-AF65-F5344CB8AC3E}">
        <p14:creationId xmlns:p14="http://schemas.microsoft.com/office/powerpoint/2010/main" val="34366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374151"/>
              </a:solidFill>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4</a:t>
            </a:fld>
            <a:endParaRPr lang="en-US"/>
          </a:p>
        </p:txBody>
      </p:sp>
    </p:spTree>
    <p:extLst>
      <p:ext uri="{BB962C8B-B14F-4D97-AF65-F5344CB8AC3E}">
        <p14:creationId xmlns:p14="http://schemas.microsoft.com/office/powerpoint/2010/main" val="83294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5</a:t>
            </a:fld>
            <a:endParaRPr lang="en-US"/>
          </a:p>
        </p:txBody>
      </p:sp>
    </p:spTree>
    <p:extLst>
      <p:ext uri="{BB962C8B-B14F-4D97-AF65-F5344CB8AC3E}">
        <p14:creationId xmlns:p14="http://schemas.microsoft.com/office/powerpoint/2010/main" val="427614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RFP teams can use these slides</a:t>
            </a:r>
          </a:p>
        </p:txBody>
      </p:sp>
      <p:sp>
        <p:nvSpPr>
          <p:cNvPr id="4" name="Slide Number Placeholder 3"/>
          <p:cNvSpPr>
            <a:spLocks noGrp="1"/>
          </p:cNvSpPr>
          <p:nvPr>
            <p:ph type="sldNum" sz="quarter" idx="5"/>
          </p:nvPr>
        </p:nvSpPr>
        <p:spPr/>
        <p:txBody>
          <a:bodyPr/>
          <a:lstStyle/>
          <a:p>
            <a:fld id="{C6261ABF-A388-0B40-BA66-489EF1132D8F}" type="slidenum">
              <a:rPr lang="en-US" smtClean="0"/>
              <a:t>6</a:t>
            </a:fld>
            <a:endParaRPr lang="en-US"/>
          </a:p>
        </p:txBody>
      </p:sp>
    </p:spTree>
    <p:extLst>
      <p:ext uri="{BB962C8B-B14F-4D97-AF65-F5344CB8AC3E}">
        <p14:creationId xmlns:p14="http://schemas.microsoft.com/office/powerpoint/2010/main" val="290492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McGraw Hill Template</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McGraw Hill Template</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McGraw Hill Template</a:t>
            </a:r>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McGraw Hill Template</a:t>
            </a:r>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3 children sit cross-legged on a library's floor as a book is read to them. Their faces show they are engaged with each other and the story.&#10;">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A girl with purple glasses purses her lips in concentration as she writes on a whiteboard with a large, black marker. Her classmate stands beside her.&#10;">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Four young people collaborate around a table. They use a laptop, textbook, smartphone, and sticky notes. Each has a relaxed, but intent, expression.&#10;">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McGraw Hill Template</a:t>
            </a:r>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McGraw Hill Template</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McGraw Hill Template</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theme" Target="../theme/theme3.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0.e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2" r:id="rId9"/>
    <p:sldLayoutId id="2147483902" r:id="rId10"/>
    <p:sldLayoutId id="2147483889" r:id="rId11"/>
    <p:sldLayoutId id="2147483947" r:id="rId12"/>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a:t>McGraw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McGraw Hill Template</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s://www.curriculumassociates.com/data-driven-classrooms"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hyperlink" Target="https://www.curriculumassociates.com/programs/brigance" TargetMode="External"/><Relationship Id="rId5" Type="http://schemas.openxmlformats.org/officeDocument/2006/relationships/hyperlink" Target="https://www.curriculumassociates.com/products/i-ready/i-ready-learning/learning-games" TargetMode="External"/><Relationship Id="rId4" Type="http://schemas.openxmlformats.org/officeDocument/2006/relationships/hyperlink" Target="https://www.curriculumassociates.com/research-and-efficac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urriculumassociates.com/programs/i-ready-learning/teacher-toolbox"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s://www.curriculumassociates.com/professional-development/courses" TargetMode="External"/><Relationship Id="rId4" Type="http://schemas.openxmlformats.org/officeDocument/2006/relationships/hyperlink" Target="https://www.curriculumassociates.com/professional-developme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FA8B-908F-D941-A0FD-C9C520DD50A0}"/>
              </a:ext>
            </a:extLst>
          </p:cNvPr>
          <p:cNvSpPr>
            <a:spLocks noGrp="1"/>
          </p:cNvSpPr>
          <p:nvPr>
            <p:ph type="title"/>
          </p:nvPr>
        </p:nvSpPr>
        <p:spPr>
          <a:xfrm>
            <a:off x="8679316" y="3395900"/>
            <a:ext cx="2745922" cy="940384"/>
          </a:xfrm>
        </p:spPr>
        <p:txBody>
          <a:bodyPr>
            <a:noAutofit/>
          </a:bodyPr>
          <a:lstStyle/>
          <a:p>
            <a:r>
              <a:rPr lang="en-US" sz="2400">
                <a:latin typeface="Arial"/>
                <a:cs typeface="Arial"/>
              </a:rPr>
              <a:t>IReady</a:t>
            </a:r>
            <a:br>
              <a:rPr lang="en-US" sz="2400">
                <a:latin typeface="Arial"/>
                <a:cs typeface="Arial"/>
              </a:rPr>
            </a:br>
            <a:r>
              <a:rPr lang="en-US" sz="2400">
                <a:latin typeface="Arial"/>
                <a:cs typeface="Arial"/>
              </a:rPr>
              <a:t>Competitive Analysis</a:t>
            </a:r>
          </a:p>
        </p:txBody>
      </p:sp>
      <p:sp>
        <p:nvSpPr>
          <p:cNvPr id="27" name="Text Placeholder 26">
            <a:extLst>
              <a:ext uri="{FF2B5EF4-FFF2-40B4-BE49-F238E27FC236}">
                <a16:creationId xmlns:a16="http://schemas.microsoft.com/office/drawing/2014/main" id="{801A40F8-ED84-5345-8E57-B03E8FA333B6}"/>
              </a:ext>
            </a:extLst>
          </p:cNvPr>
          <p:cNvSpPr>
            <a:spLocks noGrp="1"/>
          </p:cNvSpPr>
          <p:nvPr>
            <p:ph type="body" sz="quarter" idx="14"/>
          </p:nvPr>
        </p:nvSpPr>
        <p:spPr/>
        <p:txBody>
          <a:bodyPr vert="horz" lIns="91440" tIns="45720" rIns="91440" bIns="45720" rtlCol="0" anchor="t">
            <a:noAutofit/>
          </a:bodyPr>
          <a:lstStyle/>
          <a:p>
            <a:r>
              <a:rPr lang="en-US">
                <a:latin typeface="Arial"/>
                <a:cs typeface="Arial"/>
              </a:rPr>
              <a:t>Competitor of ALEKS &amp; Achieve3000 Literacy</a:t>
            </a:r>
          </a:p>
        </p:txBody>
      </p:sp>
      <p:sp>
        <p:nvSpPr>
          <p:cNvPr id="28" name="Text Placeholder 27">
            <a:extLst>
              <a:ext uri="{FF2B5EF4-FFF2-40B4-BE49-F238E27FC236}">
                <a16:creationId xmlns:a16="http://schemas.microsoft.com/office/drawing/2014/main" id="{4E430D8B-3AD8-C146-A383-2A553CBD0FA2}"/>
              </a:ext>
            </a:extLst>
          </p:cNvPr>
          <p:cNvSpPr>
            <a:spLocks noGrp="1"/>
          </p:cNvSpPr>
          <p:nvPr>
            <p:ph type="body" sz="quarter" idx="17"/>
          </p:nvPr>
        </p:nvSpPr>
        <p:spPr/>
        <p:txBody>
          <a:bodyPr vert="horz" lIns="91440" tIns="45720" rIns="91440" bIns="45720" rtlCol="0" anchor="t">
            <a:noAutofit/>
          </a:bodyPr>
          <a:lstStyle/>
          <a:p>
            <a:r>
              <a:rPr lang="en-US">
                <a:latin typeface="Arial"/>
                <a:cs typeface="Arial"/>
              </a:rPr>
              <a:t>DAG Marketing</a:t>
            </a:r>
            <a:endParaRPr lang="en-US"/>
          </a:p>
        </p:txBody>
      </p:sp>
      <p:sp>
        <p:nvSpPr>
          <p:cNvPr id="29" name="Text Placeholder 28">
            <a:extLst>
              <a:ext uri="{FF2B5EF4-FFF2-40B4-BE49-F238E27FC236}">
                <a16:creationId xmlns:a16="http://schemas.microsoft.com/office/drawing/2014/main" id="{FEA1D252-4990-A347-9B8B-54B35F0627C3}"/>
              </a:ext>
            </a:extLst>
          </p:cNvPr>
          <p:cNvSpPr>
            <a:spLocks noGrp="1"/>
          </p:cNvSpPr>
          <p:nvPr>
            <p:ph type="body" sz="quarter" idx="18"/>
          </p:nvPr>
        </p:nvSpPr>
        <p:spPr/>
        <p:txBody>
          <a:bodyPr vert="horz" lIns="91440" tIns="45720" rIns="91440" bIns="45720" rtlCol="0" anchor="t">
            <a:noAutofit/>
          </a:bodyPr>
          <a:lstStyle/>
          <a:p>
            <a:r>
              <a:rPr lang="en-US">
                <a:latin typeface="Arial"/>
                <a:cs typeface="Arial"/>
              </a:rPr>
              <a:t>July 2023</a:t>
            </a:r>
            <a:endParaRPr lang="en-US"/>
          </a:p>
        </p:txBody>
      </p:sp>
    </p:spTree>
    <p:extLst>
      <p:ext uri="{BB962C8B-B14F-4D97-AF65-F5344CB8AC3E}">
        <p14:creationId xmlns:p14="http://schemas.microsoft.com/office/powerpoint/2010/main" val="384370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C2E6DB6-BCE9-4E42-AD11-270917C2D24E}"/>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sz="1200" err="1"/>
              <a:t>i</a:t>
            </a:r>
            <a:r>
              <a:rPr lang="en-US" sz="1200"/>
              <a:t>-Ready Competitive Analysis</a:t>
            </a:r>
            <a:endParaRPr lang="en-US"/>
          </a:p>
        </p:txBody>
      </p:sp>
      <p:sp>
        <p:nvSpPr>
          <p:cNvPr id="37" name="Text Placeholder 36">
            <a:extLst>
              <a:ext uri="{FF2B5EF4-FFF2-40B4-BE49-F238E27FC236}">
                <a16:creationId xmlns:a16="http://schemas.microsoft.com/office/drawing/2014/main" id="{87D39F12-BE49-5C4A-9A7B-FBCCD4052A31}"/>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94F64342-E208-AB42-9371-9492C42AE80F}"/>
              </a:ext>
            </a:extLst>
          </p:cNvPr>
          <p:cNvSpPr>
            <a:spLocks noGrp="1"/>
          </p:cNvSpPr>
          <p:nvPr>
            <p:ph type="title"/>
          </p:nvPr>
        </p:nvSpPr>
        <p:spPr>
          <a:xfrm>
            <a:off x="106023" y="762071"/>
            <a:ext cx="3406871" cy="887413"/>
          </a:xfrm>
        </p:spPr>
        <p:txBody>
          <a:bodyPr>
            <a:normAutofit/>
          </a:bodyPr>
          <a:lstStyle/>
          <a:p>
            <a:r>
              <a:rPr lang="en-US" dirty="0">
                <a:latin typeface="Arial"/>
                <a:cs typeface="Arial"/>
              </a:rPr>
              <a:t>I-Ready</a:t>
            </a:r>
            <a:endParaRPr lang="en-US" dirty="0"/>
          </a:p>
        </p:txBody>
      </p:sp>
      <p:sp>
        <p:nvSpPr>
          <p:cNvPr id="36" name="Text Placeholder 35">
            <a:extLst>
              <a:ext uri="{FF2B5EF4-FFF2-40B4-BE49-F238E27FC236}">
                <a16:creationId xmlns:a16="http://schemas.microsoft.com/office/drawing/2014/main" id="{1CEF6283-3D63-D244-BA4B-1A6F8F07BD8D}"/>
              </a:ext>
            </a:extLst>
          </p:cNvPr>
          <p:cNvSpPr>
            <a:spLocks noGrp="1"/>
          </p:cNvSpPr>
          <p:nvPr>
            <p:ph type="body" sz="quarter" idx="15"/>
          </p:nvPr>
        </p:nvSpPr>
        <p:spPr>
          <a:xfrm>
            <a:off x="569402" y="1451532"/>
            <a:ext cx="6464300" cy="4078161"/>
          </a:xfrm>
        </p:spPr>
        <p:txBody>
          <a:bodyPr vert="horz" lIns="91440" tIns="45720" rIns="91440" bIns="45720" rtlCol="0" anchor="t">
            <a:noAutofit/>
          </a:bodyPr>
          <a:lstStyle/>
          <a:p>
            <a:pPr rtl="0" fontAlgn="ctr">
              <a:spcBef>
                <a:spcPts val="0"/>
              </a:spcBef>
              <a:spcAft>
                <a:spcPts val="0"/>
              </a:spcAft>
            </a:pPr>
            <a:r>
              <a:rPr lang="en-US" sz="1300" b="1" dirty="0">
                <a:latin typeface="Arial"/>
                <a:cs typeface="Arial"/>
              </a:rPr>
              <a:t>What you need to know:</a:t>
            </a:r>
            <a:endParaRPr lang="en-US" sz="1300" b="1" dirty="0">
              <a:effectLst/>
              <a:latin typeface="Arial"/>
              <a:cs typeface="Arial"/>
            </a:endParaRPr>
          </a:p>
          <a:p>
            <a:pPr marL="285750" indent="-285750" fontAlgn="ctr">
              <a:buFont typeface="Arial" panose="020B0604020202020204" pitchFamily="34" charset="0"/>
              <a:buChar char="•"/>
            </a:pPr>
            <a:r>
              <a:rPr lang="en-US" sz="1300" dirty="0">
                <a:latin typeface="Arial"/>
                <a:cs typeface="Arial"/>
              </a:rPr>
              <a:t>Offers a combination of diagnostic assessments, personalized instruction, instructor resources, and progress monitoring to support student growth in reading and mathematics</a:t>
            </a:r>
          </a:p>
          <a:p>
            <a:pPr marL="285750" indent="-285750" fontAlgn="ctr">
              <a:buFont typeface="Arial" panose="020B0604020202020204" pitchFamily="34" charset="0"/>
              <a:buChar char="•"/>
            </a:pPr>
            <a:r>
              <a:rPr lang="en-US" sz="1300" dirty="0">
                <a:effectLst/>
                <a:latin typeface="Arial"/>
                <a:cs typeface="Arial"/>
              </a:rPr>
              <a:t>Creates personal learning pathways for each student in </a:t>
            </a:r>
            <a:r>
              <a:rPr lang="en-US" sz="1300" dirty="0" err="1">
                <a:effectLst/>
                <a:latin typeface="Arial"/>
                <a:cs typeface="Arial"/>
              </a:rPr>
              <a:t>i</a:t>
            </a:r>
            <a:r>
              <a:rPr lang="en-US" sz="1300" dirty="0">
                <a:effectLst/>
                <a:latin typeface="Arial"/>
                <a:cs typeface="Arial"/>
              </a:rPr>
              <a:t>-Ready Personalized Instruction</a:t>
            </a:r>
          </a:p>
          <a:p>
            <a:pPr marL="285750" indent="-285750" fontAlgn="ctr">
              <a:buFont typeface="Arial" panose="020B0604020202020204" pitchFamily="34" charset="0"/>
              <a:buChar char="•"/>
            </a:pPr>
            <a:r>
              <a:rPr lang="en-US" sz="1300" dirty="0">
                <a:effectLst/>
                <a:latin typeface="Arial"/>
                <a:cs typeface="Arial"/>
              </a:rPr>
              <a:t>Connects to </a:t>
            </a:r>
            <a:r>
              <a:rPr lang="en-US" sz="1300" dirty="0" err="1">
                <a:effectLst/>
                <a:latin typeface="Arial"/>
                <a:cs typeface="Arial"/>
              </a:rPr>
              <a:t>i</a:t>
            </a:r>
            <a:r>
              <a:rPr lang="en-US" sz="1300" dirty="0">
                <a:effectLst/>
                <a:latin typeface="Arial"/>
                <a:cs typeface="Arial"/>
              </a:rPr>
              <a:t>-Ready Diagnostic data so teachers can make informed teaching decisions, mainly known as an assessment program</a:t>
            </a:r>
          </a:p>
          <a:p>
            <a:pPr rtl="0" fontAlgn="ctr">
              <a:spcBef>
                <a:spcPts val="0"/>
              </a:spcBef>
              <a:spcAft>
                <a:spcPts val="0"/>
              </a:spcAft>
              <a:buFont typeface="Arial" panose="020B0604020202020204" pitchFamily="34" charset="0"/>
              <a:buChar char="•"/>
            </a:pPr>
            <a:endParaRPr lang="en-US" sz="1300" b="1"/>
          </a:p>
          <a:p>
            <a:pPr fontAlgn="ctr"/>
            <a:r>
              <a:rPr lang="en-US" sz="1300" b="1" dirty="0">
                <a:latin typeface="Arial"/>
                <a:cs typeface="Arial"/>
              </a:rPr>
              <a:t>K</a:t>
            </a:r>
            <a:r>
              <a:rPr lang="en-US" sz="1300" b="1" dirty="0">
                <a:effectLst/>
                <a:latin typeface="Arial"/>
                <a:cs typeface="Arial"/>
              </a:rPr>
              <a:t>ey </a:t>
            </a:r>
            <a:r>
              <a:rPr lang="en-US" sz="1300" b="1" dirty="0">
                <a:latin typeface="Arial"/>
                <a:cs typeface="Arial"/>
              </a:rPr>
              <a:t>programs</a:t>
            </a:r>
            <a:r>
              <a:rPr lang="en-US" sz="1300" b="1" dirty="0">
                <a:effectLst/>
                <a:latin typeface="Arial"/>
                <a:cs typeface="Arial"/>
              </a:rPr>
              <a:t> they offer:</a:t>
            </a:r>
            <a:r>
              <a:rPr lang="en-US" sz="1300" b="1" dirty="0">
                <a:latin typeface="Arial"/>
                <a:cs typeface="Arial"/>
              </a:rPr>
              <a:t> </a:t>
            </a:r>
            <a:endParaRPr lang="en-US" sz="1300" dirty="0">
              <a:effectLst/>
              <a:latin typeface="Arial"/>
              <a:cs typeface="Arial"/>
            </a:endParaRPr>
          </a:p>
          <a:p>
            <a:pPr marL="285750" indent="-285750" fontAlgn="ctr">
              <a:buFont typeface="Arial" panose="020B0604020202020204" pitchFamily="34" charset="0"/>
              <a:buChar char="•"/>
            </a:pPr>
            <a:r>
              <a:rPr lang="en-US" sz="1300" dirty="0">
                <a:latin typeface="Arial"/>
                <a:cs typeface="Arial"/>
              </a:rPr>
              <a:t>iReady Assessment Diagnostic (K-12) &amp; Standards Mastery Assessment (2-8)</a:t>
            </a:r>
            <a:endParaRPr lang="en-US" dirty="0">
              <a:latin typeface="Arial"/>
              <a:cs typeface="Arial"/>
            </a:endParaRPr>
          </a:p>
          <a:p>
            <a:pPr marL="285750" indent="-285750" fontAlgn="ctr">
              <a:buFont typeface="Arial" panose="020B0604020202020204" pitchFamily="34" charset="0"/>
              <a:buChar char="•"/>
            </a:pPr>
            <a:r>
              <a:rPr lang="en-US" sz="1300" dirty="0">
                <a:latin typeface="Arial"/>
                <a:cs typeface="Arial"/>
              </a:rPr>
              <a:t>iReady Personalized Instruction (K-8, Math &amp; ELA)</a:t>
            </a:r>
          </a:p>
          <a:p>
            <a:pPr marL="285750" indent="-285750" fontAlgn="ctr">
              <a:buFont typeface="Arial" panose="020B0604020202020204" pitchFamily="34" charset="0"/>
              <a:buChar char="•"/>
            </a:pPr>
            <a:r>
              <a:rPr lang="en-US" sz="1300" dirty="0">
                <a:latin typeface="Arial"/>
                <a:cs typeface="Arial"/>
              </a:rPr>
              <a:t>iReady Classroom Mathematics (K-8, Core)</a:t>
            </a:r>
          </a:p>
          <a:p>
            <a:pPr marL="285750" indent="-285750">
              <a:buFont typeface="Arial" panose="020B0604020202020204" pitchFamily="34" charset="0"/>
              <a:buChar char="•"/>
            </a:pPr>
            <a:r>
              <a:rPr lang="en-US" sz="1300" dirty="0">
                <a:latin typeface="Arial"/>
                <a:cs typeface="Arial"/>
              </a:rPr>
              <a:t>PHONICS for Reading (3-12, Intervention)</a:t>
            </a:r>
            <a:endParaRPr lang="en-US" dirty="0"/>
          </a:p>
          <a:p>
            <a:pPr marL="285750" indent="-285750" fontAlgn="ctr">
              <a:buFont typeface="Arial" panose="020B0604020202020204" pitchFamily="34" charset="0"/>
              <a:buChar char="•"/>
            </a:pPr>
            <a:r>
              <a:rPr lang="en-US" sz="1300" dirty="0">
                <a:latin typeface="Arial"/>
                <a:cs typeface="Arial"/>
              </a:rPr>
              <a:t>Magnetic Reading (K-2, 3-5)</a:t>
            </a:r>
          </a:p>
          <a:p>
            <a:pPr marL="285750" indent="-285750" fontAlgn="ctr">
              <a:buFont typeface="Arial" panose="020B0604020202020204" pitchFamily="34" charset="0"/>
              <a:buChar char="•"/>
            </a:pPr>
            <a:r>
              <a:rPr lang="en-US" sz="1300" dirty="0">
                <a:latin typeface="Arial"/>
                <a:cs typeface="Arial"/>
              </a:rPr>
              <a:t>Ready Writing (2-5, Core)</a:t>
            </a:r>
          </a:p>
          <a:p>
            <a:pPr marL="285750" indent="-285750" fontAlgn="ctr">
              <a:buFont typeface="Arial" panose="020B0604020202020204" pitchFamily="34" charset="0"/>
              <a:buChar char="•"/>
            </a:pPr>
            <a:r>
              <a:rPr lang="en-US" sz="1300" dirty="0">
                <a:latin typeface="Arial"/>
                <a:cs typeface="Arial"/>
              </a:rPr>
              <a:t>iReady Teacher Toolbox (Math &amp; ELA)</a:t>
            </a:r>
          </a:p>
          <a:p>
            <a:pPr marL="285750" indent="-285750" fontAlgn="ctr">
              <a:buFont typeface="Arial" panose="020B0604020202020204" pitchFamily="34" charset="0"/>
              <a:buChar char="•"/>
            </a:pPr>
            <a:endParaRPr lang="en-US" sz="1300" b="1">
              <a:latin typeface="Arial"/>
              <a:cs typeface="Arial"/>
            </a:endParaRPr>
          </a:p>
          <a:p>
            <a:pPr fontAlgn="ctr"/>
            <a:r>
              <a:rPr lang="en-US" sz="1300" b="1" dirty="0">
                <a:latin typeface="Arial"/>
                <a:cs typeface="Arial"/>
              </a:rPr>
              <a:t>K</a:t>
            </a:r>
            <a:r>
              <a:rPr lang="en-US" sz="1300" b="1" dirty="0">
                <a:effectLst/>
                <a:latin typeface="Arial"/>
                <a:cs typeface="Arial"/>
              </a:rPr>
              <a:t>ey features:</a:t>
            </a:r>
            <a:r>
              <a:rPr lang="en-US" sz="1300" b="1" dirty="0">
                <a:latin typeface="Arial"/>
                <a:cs typeface="Arial"/>
              </a:rPr>
              <a:t> </a:t>
            </a:r>
            <a:endParaRPr lang="en-US" sz="1300" b="1" dirty="0"/>
          </a:p>
          <a:p>
            <a:pPr marL="285750" indent="-285750">
              <a:buFont typeface="Arial" panose="020B0604020202020204" pitchFamily="34" charset="0"/>
              <a:buChar char="•"/>
            </a:pPr>
            <a:r>
              <a:rPr lang="en-US" sz="1300" dirty="0">
                <a:latin typeface="Arial"/>
                <a:cs typeface="Arial"/>
              </a:rPr>
              <a:t>Personalized learning paths with adaptive technology</a:t>
            </a:r>
          </a:p>
          <a:p>
            <a:pPr marL="285750" indent="-285750">
              <a:buFont typeface="Arial" panose="020B0604020202020204" pitchFamily="34" charset="0"/>
              <a:buChar char="•"/>
            </a:pPr>
            <a:r>
              <a:rPr lang="en-US" sz="1300" dirty="0">
                <a:latin typeface="Arial"/>
                <a:cs typeface="Arial"/>
              </a:rPr>
              <a:t>Data-driven insights and diagnostic reporting </a:t>
            </a:r>
          </a:p>
          <a:p>
            <a:pPr marL="285750" indent="-285750">
              <a:buFont typeface="Arial" panose="020B0604020202020204" pitchFamily="34" charset="0"/>
              <a:buChar char="•"/>
            </a:pPr>
            <a:r>
              <a:rPr lang="en-US" sz="1300" dirty="0">
                <a:latin typeface="Arial"/>
                <a:cs typeface="Arial"/>
              </a:rPr>
              <a:t>Gamified learning with badges, interactive activities, and rewards </a:t>
            </a:r>
          </a:p>
          <a:p>
            <a:pPr marL="285750" indent="-285750">
              <a:buFont typeface="Arial" panose="020B0604020202020204" pitchFamily="34" charset="0"/>
              <a:buChar char="•"/>
            </a:pPr>
            <a:r>
              <a:rPr lang="en-US" sz="1300">
                <a:latin typeface="Arial"/>
                <a:cs typeface="Arial"/>
              </a:rPr>
              <a:t>Standards-aligned quizzes, shared annotations &amp; video explainers</a:t>
            </a:r>
          </a:p>
          <a:p>
            <a:pPr marL="285750" indent="-285750">
              <a:buFont typeface="Arial" panose="020B0604020202020204" pitchFamily="34" charset="0"/>
              <a:buChar char="•"/>
            </a:pPr>
            <a:r>
              <a:rPr lang="en-US" sz="1300" dirty="0">
                <a:effectLst/>
                <a:latin typeface="Arial"/>
                <a:cs typeface="Arial"/>
              </a:rPr>
              <a:t>Reports include suggested “next steps” with links to PDF lessons and activities </a:t>
            </a:r>
          </a:p>
          <a:p>
            <a:pPr marL="285750" indent="-285750">
              <a:buFont typeface="Arial" panose="020B0604020202020204" pitchFamily="34" charset="0"/>
              <a:buChar char="•"/>
            </a:pPr>
            <a:r>
              <a:rPr lang="en-US" sz="1300" dirty="0">
                <a:effectLst/>
                <a:latin typeface="Arial"/>
                <a:cs typeface="Arial"/>
              </a:rPr>
              <a:t>Provides scaffolded support that meets the needs of all students’ personalized path</a:t>
            </a:r>
          </a:p>
          <a:p>
            <a:pPr marL="285750" indent="-285750">
              <a:buFont typeface="Arial" panose="020B0604020202020204" pitchFamily="34" charset="0"/>
              <a:buChar char="•"/>
            </a:pPr>
            <a:endParaRPr lang="en-US" sz="1300">
              <a:effectLst/>
              <a:latin typeface="Arial"/>
              <a:cs typeface="Arial"/>
            </a:endParaRPr>
          </a:p>
          <a:p>
            <a:pPr marL="285750" indent="-285750">
              <a:buFont typeface="Arial" panose="020B0604020202020204" pitchFamily="34" charset="0"/>
              <a:buChar char="•"/>
            </a:pPr>
            <a:endParaRPr lang="en-US" sz="1300"/>
          </a:p>
          <a:p>
            <a:pPr marL="285750" indent="-285750">
              <a:buFont typeface="Arial" panose="020B0604020202020204" pitchFamily="34" charset="0"/>
              <a:buChar char="•"/>
            </a:pPr>
            <a:endParaRPr lang="en-US"/>
          </a:p>
        </p:txBody>
      </p:sp>
      <p:sp>
        <p:nvSpPr>
          <p:cNvPr id="35" name="Text Placeholder 34">
            <a:extLst>
              <a:ext uri="{FF2B5EF4-FFF2-40B4-BE49-F238E27FC236}">
                <a16:creationId xmlns:a16="http://schemas.microsoft.com/office/drawing/2014/main" id="{A102389B-1C24-CD46-A22E-4BE938394389}"/>
              </a:ext>
            </a:extLst>
          </p:cNvPr>
          <p:cNvSpPr>
            <a:spLocks noGrp="1"/>
          </p:cNvSpPr>
          <p:nvPr>
            <p:ph type="body" sz="quarter" idx="13"/>
          </p:nvPr>
        </p:nvSpPr>
        <p:spPr>
          <a:xfrm>
            <a:off x="8702733" y="1246018"/>
            <a:ext cx="3106733" cy="2930566"/>
          </a:xfrm>
        </p:spPr>
        <p:txBody>
          <a:bodyPr vert="horz" lIns="91440" tIns="45720" rIns="91440" bIns="45720" rtlCol="0" anchor="t">
            <a:normAutofit fontScale="77500" lnSpcReduction="20000"/>
          </a:bodyPr>
          <a:lstStyle/>
          <a:p>
            <a:r>
              <a:rPr lang="en-US">
                <a:latin typeface="Arial"/>
                <a:cs typeface="Arial"/>
              </a:rPr>
              <a:t>I-Ready provides 5 things at once: </a:t>
            </a:r>
          </a:p>
          <a:p>
            <a:endParaRPr lang="en-US">
              <a:latin typeface="Arial"/>
              <a:cs typeface="Arial"/>
            </a:endParaRPr>
          </a:p>
          <a:p>
            <a:pPr marL="457200" indent="-457200">
              <a:buFont typeface="+mj-lt"/>
              <a:buAutoNum type="arabicPeriod"/>
            </a:pPr>
            <a:r>
              <a:rPr lang="en-US">
                <a:latin typeface="Arial"/>
                <a:cs typeface="Arial"/>
              </a:rPr>
              <a:t>Diagnostic assessment </a:t>
            </a:r>
          </a:p>
          <a:p>
            <a:pPr marL="457200" indent="-457200">
              <a:buFont typeface="+mj-lt"/>
              <a:buAutoNum type="arabicPeriod"/>
            </a:pPr>
            <a:r>
              <a:rPr lang="en-US">
                <a:latin typeface="Arial"/>
                <a:cs typeface="Arial"/>
              </a:rPr>
              <a:t>Data driven insights</a:t>
            </a:r>
          </a:p>
          <a:p>
            <a:pPr marL="457200" indent="-457200">
              <a:buFont typeface="+mj-lt"/>
              <a:buAutoNum type="arabicPeriod"/>
            </a:pPr>
            <a:r>
              <a:rPr lang="en-US">
                <a:latin typeface="Arial"/>
                <a:cs typeface="Arial"/>
              </a:rPr>
              <a:t>Adaptive personalized learning paths</a:t>
            </a:r>
          </a:p>
          <a:p>
            <a:pPr marL="457200" indent="-457200">
              <a:buFont typeface="+mj-lt"/>
              <a:buAutoNum type="arabicPeriod"/>
            </a:pPr>
            <a:r>
              <a:rPr lang="en-US" sz="2400">
                <a:effectLst/>
              </a:rPr>
              <a:t>Teacher support</a:t>
            </a:r>
          </a:p>
          <a:p>
            <a:pPr marL="457200" indent="-457200">
              <a:buFont typeface="+mj-lt"/>
              <a:buAutoNum type="arabicPeriod"/>
            </a:pPr>
            <a:r>
              <a:rPr lang="en-US" sz="2400">
                <a:effectLst/>
              </a:rPr>
              <a:t>Interactive games for math</a:t>
            </a:r>
            <a:endParaRPr lang="en-US"/>
          </a:p>
          <a:p>
            <a:endParaRPr lang="en-US"/>
          </a:p>
        </p:txBody>
      </p:sp>
      <p:pic>
        <p:nvPicPr>
          <p:cNvPr id="4" name="Picture 3" descr="A black background with a black square&#10;&#10;Description automatically generated">
            <a:extLst>
              <a:ext uri="{FF2B5EF4-FFF2-40B4-BE49-F238E27FC236}">
                <a16:creationId xmlns:a16="http://schemas.microsoft.com/office/drawing/2014/main" id="{ADBCB941-39B7-311B-A1EF-D5E197CA9093}"/>
              </a:ext>
            </a:extLst>
          </p:cNvPr>
          <p:cNvPicPr>
            <a:picLocks noChangeAspect="1"/>
          </p:cNvPicPr>
          <p:nvPr/>
        </p:nvPicPr>
        <p:blipFill>
          <a:blip r:embed="rId3"/>
          <a:stretch>
            <a:fillRect/>
          </a:stretch>
        </p:blipFill>
        <p:spPr>
          <a:xfrm>
            <a:off x="5450645" y="592549"/>
            <a:ext cx="2501410" cy="1407043"/>
          </a:xfrm>
          <a:prstGeom prst="rect">
            <a:avLst/>
          </a:prstGeom>
        </p:spPr>
      </p:pic>
    </p:spTree>
    <p:extLst>
      <p:ext uri="{BB962C8B-B14F-4D97-AF65-F5344CB8AC3E}">
        <p14:creationId xmlns:p14="http://schemas.microsoft.com/office/powerpoint/2010/main" val="164587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a:extLst>
              <a:ext uri="{FF2B5EF4-FFF2-40B4-BE49-F238E27FC236}">
                <a16:creationId xmlns:a16="http://schemas.microsoft.com/office/drawing/2014/main" id="{FC665602-E8FC-4743-93D9-94E079E676C9}"/>
              </a:ext>
              <a:ext uri="{C183D7F6-B498-43B3-948B-1728B52AA6E4}">
                <adec:decorative xmlns:adec="http://schemas.microsoft.com/office/drawing/2017/decorative" val="1"/>
              </a:ext>
            </a:extLst>
          </p:cNvPr>
          <p:cNvSpPr/>
          <p:nvPr/>
        </p:nvSpPr>
        <p:spPr>
          <a:xfrm>
            <a:off x="7311567"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4433D1C4-D12C-EA40-B3D2-8F83AA68DB3A}"/>
              </a:ext>
              <a:ext uri="{C183D7F6-B498-43B3-948B-1728B52AA6E4}">
                <adec:decorative xmlns:adec="http://schemas.microsoft.com/office/drawing/2017/decorative" val="1"/>
              </a:ext>
            </a:extLst>
          </p:cNvPr>
          <p:cNvSpPr/>
          <p:nvPr/>
        </p:nvSpPr>
        <p:spPr>
          <a:xfrm>
            <a:off x="5113512"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31A9690B-5821-704C-91B9-11B8D111B3B4}"/>
              </a:ext>
              <a:ext uri="{C183D7F6-B498-43B3-948B-1728B52AA6E4}">
                <adec:decorative xmlns:adec="http://schemas.microsoft.com/office/drawing/2017/decorative" val="1"/>
              </a:ext>
            </a:extLst>
          </p:cNvPr>
          <p:cNvSpPr/>
          <p:nvPr/>
        </p:nvSpPr>
        <p:spPr>
          <a:xfrm>
            <a:off x="2915457"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
            <a:extLst>
              <a:ext uri="{FF2B5EF4-FFF2-40B4-BE49-F238E27FC236}">
                <a16:creationId xmlns:a16="http://schemas.microsoft.com/office/drawing/2014/main" id="{9BA149A6-D90C-8947-A9E8-E8845CF6025E}"/>
              </a:ext>
              <a:ext uri="{C183D7F6-B498-43B3-948B-1728B52AA6E4}">
                <adec:decorative xmlns:adec="http://schemas.microsoft.com/office/drawing/2017/decorative" val="1"/>
              </a:ext>
            </a:extLst>
          </p:cNvPr>
          <p:cNvSpPr/>
          <p:nvPr/>
        </p:nvSpPr>
        <p:spPr>
          <a:xfrm>
            <a:off x="717402"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
            <a:extLst>
              <a:ext uri="{FF2B5EF4-FFF2-40B4-BE49-F238E27FC236}">
                <a16:creationId xmlns:a16="http://schemas.microsoft.com/office/drawing/2014/main" id="{A1D1CC75-04C4-AF4A-8D64-F7D2EA9D07A0}"/>
              </a:ext>
              <a:ext uri="{C183D7F6-B498-43B3-948B-1728B52AA6E4}">
                <adec:decorative xmlns:adec="http://schemas.microsoft.com/office/drawing/2017/decorative" val="1"/>
              </a:ext>
            </a:extLst>
          </p:cNvPr>
          <p:cNvSpPr/>
          <p:nvPr/>
        </p:nvSpPr>
        <p:spPr>
          <a:xfrm>
            <a:off x="9509621"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29">
            <a:extLst>
              <a:ext uri="{FF2B5EF4-FFF2-40B4-BE49-F238E27FC236}">
                <a16:creationId xmlns:a16="http://schemas.microsoft.com/office/drawing/2014/main" id="{6B258FA2-EEDE-0848-84E7-C48706E268F2}"/>
              </a:ext>
              <a:ext uri="{C183D7F6-B498-43B3-948B-1728B52AA6E4}">
                <adec:decorative xmlns:adec="http://schemas.microsoft.com/office/drawing/2017/decorative" val="1"/>
              </a:ext>
            </a:extLst>
          </p:cNvPr>
          <p:cNvSpPr>
            <a:spLocks noGrp="1"/>
          </p:cNvSpPr>
          <p:nvPr>
            <p:ph type="ftr" sz="quarter" idx="38"/>
          </p:nvPr>
        </p:nvSpPr>
        <p:spPr>
          <a:xfrm>
            <a:off x="682672" y="202497"/>
            <a:ext cx="4114800" cy="331932"/>
          </a:xfrm>
        </p:spPr>
        <p:txBody>
          <a:bodyPr/>
          <a:lstStyle/>
          <a:p>
            <a:r>
              <a:rPr lang="en-US" sz="1200" err="1"/>
              <a:t>i</a:t>
            </a:r>
            <a:r>
              <a:rPr lang="en-US" sz="1200"/>
              <a:t>-Ready Competitive Analysis</a:t>
            </a:r>
            <a:endParaRPr lang="en-US"/>
          </a:p>
        </p:txBody>
      </p:sp>
      <p:sp>
        <p:nvSpPr>
          <p:cNvPr id="50" name="Text Placeholder 49">
            <a:extLst>
              <a:ext uri="{FF2B5EF4-FFF2-40B4-BE49-F238E27FC236}">
                <a16:creationId xmlns:a16="http://schemas.microsoft.com/office/drawing/2014/main" id="{2DEE1C72-67E6-1E46-9748-5C8EDFBD5A78}"/>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8" name="Title 7">
            <a:extLst>
              <a:ext uri="{FF2B5EF4-FFF2-40B4-BE49-F238E27FC236}">
                <a16:creationId xmlns:a16="http://schemas.microsoft.com/office/drawing/2014/main" id="{7C96FC1C-E3D7-8F4B-A0F0-B10B4F126494}"/>
              </a:ext>
            </a:extLst>
          </p:cNvPr>
          <p:cNvSpPr>
            <a:spLocks noGrp="1"/>
          </p:cNvSpPr>
          <p:nvPr>
            <p:ph type="title"/>
          </p:nvPr>
        </p:nvSpPr>
        <p:spPr>
          <a:xfrm>
            <a:off x="633873" y="1020117"/>
            <a:ext cx="10750091" cy="991669"/>
          </a:xfrm>
        </p:spPr>
        <p:txBody>
          <a:bodyPr>
            <a:normAutofit/>
          </a:bodyPr>
          <a:lstStyle/>
          <a:p>
            <a:r>
              <a:rPr lang="en-US">
                <a:latin typeface="Arial"/>
                <a:cs typeface="Arial"/>
              </a:rPr>
              <a:t>What Sets iReady Apart:</a:t>
            </a:r>
          </a:p>
        </p:txBody>
      </p:sp>
      <p:sp>
        <p:nvSpPr>
          <p:cNvPr id="51" name="Text Placeholder 50">
            <a:extLst>
              <a:ext uri="{FF2B5EF4-FFF2-40B4-BE49-F238E27FC236}">
                <a16:creationId xmlns:a16="http://schemas.microsoft.com/office/drawing/2014/main" id="{3963B658-60B2-0445-9F2B-A298B4F1AFC9}"/>
              </a:ext>
            </a:extLst>
          </p:cNvPr>
          <p:cNvSpPr>
            <a:spLocks noGrp="1"/>
          </p:cNvSpPr>
          <p:nvPr>
            <p:ph type="body" sz="quarter" idx="18"/>
          </p:nvPr>
        </p:nvSpPr>
        <p:spPr/>
        <p:txBody>
          <a:bodyPr/>
          <a:lstStyle/>
          <a:p>
            <a:endParaRPr lang="en-US"/>
          </a:p>
        </p:txBody>
      </p:sp>
      <p:sp>
        <p:nvSpPr>
          <p:cNvPr id="56" name="Text Placeholder 55">
            <a:extLst>
              <a:ext uri="{FF2B5EF4-FFF2-40B4-BE49-F238E27FC236}">
                <a16:creationId xmlns:a16="http://schemas.microsoft.com/office/drawing/2014/main" id="{6EB7B22C-FCA8-B643-940B-72E414AC54C9}"/>
              </a:ext>
            </a:extLst>
          </p:cNvPr>
          <p:cNvSpPr>
            <a:spLocks noGrp="1"/>
          </p:cNvSpPr>
          <p:nvPr>
            <p:ph type="body" sz="quarter" idx="32"/>
          </p:nvPr>
        </p:nvSpPr>
        <p:spPr>
          <a:xfrm>
            <a:off x="766763" y="3420255"/>
            <a:ext cx="1925513" cy="558800"/>
          </a:xfrm>
        </p:spPr>
        <p:txBody>
          <a:bodyPr>
            <a:normAutofit fontScale="85000" lnSpcReduction="10000"/>
          </a:bodyPr>
          <a:lstStyle/>
          <a:p>
            <a:r>
              <a:rPr lang="en-US"/>
              <a:t>Adaptive Learning &amp; Ownership</a:t>
            </a:r>
          </a:p>
        </p:txBody>
      </p:sp>
      <p:sp>
        <p:nvSpPr>
          <p:cNvPr id="13" name="Content 1">
            <a:extLst>
              <a:ext uri="{FF2B5EF4-FFF2-40B4-BE49-F238E27FC236}">
                <a16:creationId xmlns:a16="http://schemas.microsoft.com/office/drawing/2014/main" id="{FE25F9E4-B96F-114C-AB6A-E4517162CC56}"/>
              </a:ext>
            </a:extLst>
          </p:cNvPr>
          <p:cNvSpPr>
            <a:spLocks noGrp="1"/>
          </p:cNvSpPr>
          <p:nvPr>
            <p:ph type="body" sz="quarter" idx="11"/>
          </p:nvPr>
        </p:nvSpPr>
        <p:spPr>
          <a:xfrm>
            <a:off x="618255" y="4203375"/>
            <a:ext cx="2156484" cy="2146300"/>
          </a:xfrm>
        </p:spPr>
        <p:txBody>
          <a:bodyPr vert="horz" lIns="91440" tIns="45720" rIns="91440" bIns="45720" rtlCol="0" anchor="t">
            <a:noAutofit/>
          </a:bodyPr>
          <a:lstStyle/>
          <a:p>
            <a:pPr fontAlgn="ctr">
              <a:spcBef>
                <a:spcPts val="0"/>
              </a:spcBef>
            </a:pPr>
            <a:r>
              <a:rPr lang="en-US" sz="1000" b="1" dirty="0">
                <a:effectLst/>
                <a:latin typeface="Arial"/>
                <a:cs typeface="Arial"/>
              </a:rPr>
              <a:t>Personalized Learning Paths: </a:t>
            </a:r>
            <a:r>
              <a:rPr lang="en-US" sz="1000" dirty="0">
                <a:effectLst/>
                <a:latin typeface="Arial"/>
                <a:cs typeface="Arial"/>
              </a:rPr>
              <a:t>iReady's Assessment, analysis, and action approach adapts instruction to each student, providing a personalized path that meets their unique needs and lets them take ownership and agency over their own learning for math and ELA</a:t>
            </a:r>
          </a:p>
          <a:p>
            <a:pPr fontAlgn="ctr">
              <a:spcBef>
                <a:spcPts val="0"/>
              </a:spcBef>
            </a:pPr>
            <a:endParaRPr lang="en-US" sz="1000"/>
          </a:p>
          <a:p>
            <a:pPr fontAlgn="ctr">
              <a:spcBef>
                <a:spcPts val="0"/>
              </a:spcBef>
            </a:pPr>
            <a:r>
              <a:rPr lang="en-US" sz="1000" dirty="0">
                <a:latin typeface="Arial"/>
                <a:cs typeface="Arial"/>
              </a:rPr>
              <a:t>Provides</a:t>
            </a:r>
            <a:r>
              <a:rPr lang="en-US" sz="1000" dirty="0">
                <a:effectLst/>
                <a:latin typeface="Arial"/>
                <a:cs typeface="Arial"/>
              </a:rPr>
              <a:t> a one-stop-shop for math and reading adaptive learning under the same </a:t>
            </a:r>
            <a:r>
              <a:rPr lang="en-US" sz="1000" dirty="0" err="1">
                <a:effectLst/>
                <a:latin typeface="Arial"/>
                <a:cs typeface="Arial"/>
              </a:rPr>
              <a:t>i</a:t>
            </a:r>
            <a:r>
              <a:rPr lang="en-US" sz="1000" dirty="0">
                <a:effectLst/>
                <a:latin typeface="Arial"/>
                <a:cs typeface="Arial"/>
              </a:rPr>
              <a:t>-Ready </a:t>
            </a:r>
            <a:r>
              <a:rPr lang="en-US" sz="1000" dirty="0">
                <a:latin typeface="Arial"/>
                <a:cs typeface="Arial"/>
              </a:rPr>
              <a:t>brand </a:t>
            </a:r>
            <a:r>
              <a:rPr lang="en-US" sz="1000" dirty="0">
                <a:effectLst/>
                <a:latin typeface="Arial"/>
                <a:cs typeface="Arial"/>
              </a:rPr>
              <a:t>name</a:t>
            </a:r>
          </a:p>
          <a:p>
            <a:pPr fontAlgn="ctr">
              <a:spcBef>
                <a:spcPts val="0"/>
              </a:spcBef>
            </a:pPr>
            <a:endParaRPr lang="en-US" sz="1000"/>
          </a:p>
          <a:p>
            <a:pPr fontAlgn="ctr">
              <a:spcBef>
                <a:spcPts val="0"/>
              </a:spcBef>
            </a:pPr>
            <a:r>
              <a:rPr lang="en-US" sz="1000" dirty="0">
                <a:effectLst/>
                <a:latin typeface="Arial"/>
                <a:cs typeface="Arial"/>
              </a:rPr>
              <a:t>Student focused messaging with data connecting students and teachers in the classroom</a:t>
            </a:r>
            <a:r>
              <a:rPr lang="en-US" sz="1000" dirty="0">
                <a:latin typeface="Arial"/>
                <a:cs typeface="Arial"/>
              </a:rPr>
              <a:t> </a:t>
            </a:r>
            <a:endParaRPr lang="en-US" sz="1000" dirty="0">
              <a:effectLst/>
            </a:endParaRPr>
          </a:p>
          <a:p>
            <a:pPr fontAlgn="ctr">
              <a:spcBef>
                <a:spcPts val="0"/>
              </a:spcBef>
            </a:pPr>
            <a:endParaRPr lang="en-US" sz="1050"/>
          </a:p>
          <a:p>
            <a:pPr fontAlgn="ctr">
              <a:spcBef>
                <a:spcPts val="0"/>
              </a:spcBef>
            </a:pPr>
            <a:endParaRPr lang="en-US" sz="1050"/>
          </a:p>
        </p:txBody>
      </p:sp>
      <p:sp>
        <p:nvSpPr>
          <p:cNvPr id="52" name="Text Placeholder 51">
            <a:extLst>
              <a:ext uri="{FF2B5EF4-FFF2-40B4-BE49-F238E27FC236}">
                <a16:creationId xmlns:a16="http://schemas.microsoft.com/office/drawing/2014/main" id="{6F3DCC9E-3CF0-6744-BB99-89B64B5DC902}"/>
              </a:ext>
            </a:extLst>
          </p:cNvPr>
          <p:cNvSpPr>
            <a:spLocks noGrp="1"/>
          </p:cNvSpPr>
          <p:nvPr>
            <p:ph type="body" sz="quarter" idx="21"/>
          </p:nvPr>
        </p:nvSpPr>
        <p:spPr/>
        <p:txBody>
          <a:bodyPr/>
          <a:lstStyle/>
          <a:p>
            <a:endParaRPr lang="en-US"/>
          </a:p>
        </p:txBody>
      </p:sp>
      <p:sp>
        <p:nvSpPr>
          <p:cNvPr id="57" name="Text Placeholder 56">
            <a:extLst>
              <a:ext uri="{FF2B5EF4-FFF2-40B4-BE49-F238E27FC236}">
                <a16:creationId xmlns:a16="http://schemas.microsoft.com/office/drawing/2014/main" id="{D0D9FAEF-37DD-FE46-BEE9-C8029DF44A39}"/>
              </a:ext>
            </a:extLst>
          </p:cNvPr>
          <p:cNvSpPr>
            <a:spLocks noGrp="1"/>
          </p:cNvSpPr>
          <p:nvPr>
            <p:ph type="body" sz="quarter" idx="33"/>
          </p:nvPr>
        </p:nvSpPr>
        <p:spPr/>
        <p:txBody>
          <a:bodyPr>
            <a:normAutofit/>
          </a:bodyPr>
          <a:lstStyle/>
          <a:p>
            <a:r>
              <a:rPr lang="en-US" sz="1600"/>
              <a:t>Data Driven Culture &amp; Insights</a:t>
            </a:r>
          </a:p>
        </p:txBody>
      </p:sp>
      <p:sp>
        <p:nvSpPr>
          <p:cNvPr id="14" name="Content 2">
            <a:extLst>
              <a:ext uri="{FF2B5EF4-FFF2-40B4-BE49-F238E27FC236}">
                <a16:creationId xmlns:a16="http://schemas.microsoft.com/office/drawing/2014/main" id="{43039409-C04D-6744-96C6-35F9BAFEBA4B}"/>
              </a:ext>
            </a:extLst>
          </p:cNvPr>
          <p:cNvSpPr>
            <a:spLocks noGrp="1"/>
          </p:cNvSpPr>
          <p:nvPr>
            <p:ph type="body" sz="quarter" idx="20"/>
          </p:nvPr>
        </p:nvSpPr>
        <p:spPr>
          <a:xfrm>
            <a:off x="2817288" y="4203613"/>
            <a:ext cx="2156484" cy="2146300"/>
          </a:xfrm>
        </p:spPr>
        <p:txBody>
          <a:bodyPr vert="horz" lIns="91440" tIns="45720" rIns="91440" bIns="45720" rtlCol="0" anchor="t">
            <a:noAutofit/>
          </a:bodyPr>
          <a:lstStyle/>
          <a:p>
            <a:pPr fontAlgn="ctr">
              <a:spcBef>
                <a:spcPts val="0"/>
              </a:spcBef>
            </a:pPr>
            <a:r>
              <a:rPr lang="en-US" sz="800" b="1" dirty="0">
                <a:effectLst/>
                <a:latin typeface="Arial"/>
                <a:cs typeface="Arial"/>
              </a:rPr>
              <a:t>Research Based:</a:t>
            </a:r>
            <a:r>
              <a:rPr lang="en-US" sz="800" b="1" dirty="0">
                <a:solidFill>
                  <a:srgbClr val="666666"/>
                </a:solidFill>
                <a:effectLst/>
                <a:latin typeface="Arial"/>
                <a:cs typeface="Arial"/>
                <a:hlinkClick r:id="rId3">
                  <a:extLst>
                    <a:ext uri="{A12FA001-AC4F-418D-AE19-62706E023703}">
                      <ahyp:hlinkClr xmlns:ahyp="http://schemas.microsoft.com/office/drawing/2018/hyperlinkcolor" val="tx"/>
                    </a:ext>
                  </a:extLst>
                </a:hlinkClick>
              </a:rPr>
              <a:t> </a:t>
            </a:r>
            <a:r>
              <a:rPr lang="en-US" sz="800" dirty="0">
                <a:solidFill>
                  <a:srgbClr val="666666"/>
                </a:solidFill>
                <a:latin typeface="Arial"/>
                <a:cs typeface="Arial"/>
                <a:hlinkClick r:id="rId3">
                  <a:extLst>
                    <a:ext uri="{A12FA001-AC4F-418D-AE19-62706E023703}">
                      <ahyp:hlinkClr xmlns:ahyp="http://schemas.microsoft.com/office/drawing/2018/hyperlinkcolor" val="tx"/>
                    </a:ext>
                  </a:extLst>
                </a:hlinkClick>
              </a:rPr>
              <a:t>i</a:t>
            </a:r>
            <a:r>
              <a:rPr lang="en-US" sz="800" dirty="0">
                <a:solidFill>
                  <a:srgbClr val="4E6DBB"/>
                </a:solidFill>
                <a:latin typeface="Arial"/>
                <a:cs typeface="Arial"/>
                <a:hlinkClick r:id="rId3">
                  <a:extLst>
                    <a:ext uri="{A12FA001-AC4F-418D-AE19-62706E023703}">
                      <ahyp:hlinkClr xmlns:ahyp="http://schemas.microsoft.com/office/drawing/2018/hyperlinkcolor" val="tx"/>
                    </a:ext>
                  </a:extLst>
                </a:hlinkClick>
              </a:rPr>
              <a:t>-Ready’s </a:t>
            </a:r>
            <a:r>
              <a:rPr lang="en-US" sz="800" dirty="0">
                <a:latin typeface="Arial"/>
                <a:cs typeface="Arial"/>
              </a:rPr>
              <a:t>brand is built on actionable data and an approach based in research (with </a:t>
            </a:r>
            <a:r>
              <a:rPr lang="en-US" sz="800" dirty="0" err="1">
                <a:latin typeface="Arial"/>
                <a:cs typeface="Arial"/>
              </a:rPr>
              <a:t>i</a:t>
            </a:r>
            <a:r>
              <a:rPr lang="en-US" sz="800" dirty="0">
                <a:latin typeface="Arial"/>
                <a:cs typeface="Arial"/>
              </a:rPr>
              <a:t>-Ready assessment being their flagship product) </a:t>
            </a:r>
            <a:endParaRPr lang="en-US" sz="800" b="1">
              <a:effectLst/>
            </a:endParaRPr>
          </a:p>
          <a:p>
            <a:pPr rtl="0" fontAlgn="ctr">
              <a:spcBef>
                <a:spcPts val="0"/>
              </a:spcBef>
              <a:spcAft>
                <a:spcPts val="0"/>
              </a:spcAft>
            </a:pPr>
            <a:endParaRPr lang="en-US" sz="800" b="1"/>
          </a:p>
          <a:p>
            <a:pPr fontAlgn="ctr">
              <a:spcBef>
                <a:spcPts val="0"/>
              </a:spcBef>
            </a:pPr>
            <a:r>
              <a:rPr lang="en-US" sz="800" dirty="0" err="1">
                <a:latin typeface="Arial"/>
                <a:cs typeface="Arial"/>
              </a:rPr>
              <a:t>i</a:t>
            </a:r>
            <a:r>
              <a:rPr lang="en-US" sz="800" dirty="0">
                <a:latin typeface="Arial"/>
                <a:cs typeface="Arial"/>
              </a:rPr>
              <a:t>-Ready’s Im</a:t>
            </a:r>
            <a:r>
              <a:rPr lang="en-US" sz="800" dirty="0">
                <a:effectLst/>
                <a:latin typeface="Arial"/>
                <a:cs typeface="Arial"/>
              </a:rPr>
              <a:t>pact on Massachusetts End of Year assessments was </a:t>
            </a:r>
            <a:r>
              <a:rPr lang="en-US" sz="800" dirty="0">
                <a:latin typeface="Arial"/>
                <a:cs typeface="Arial"/>
              </a:rPr>
              <a:t>re</a:t>
            </a:r>
            <a:r>
              <a:rPr lang="en-US" sz="800" dirty="0">
                <a:effectLst/>
                <a:latin typeface="Arial"/>
                <a:cs typeface="Arial"/>
              </a:rPr>
              <a:t>viewed independently by the Evidence for</a:t>
            </a:r>
            <a:r>
              <a:rPr lang="en-US" sz="800" dirty="0">
                <a:latin typeface="Arial"/>
                <a:cs typeface="Arial"/>
              </a:rPr>
              <a:t> </a:t>
            </a:r>
            <a:r>
              <a:rPr lang="en-US" sz="800" dirty="0">
                <a:effectLst/>
                <a:latin typeface="Arial"/>
                <a:cs typeface="Arial"/>
              </a:rPr>
              <a:t>Every Student Succeeds Act (ESSA) stating that they meet evidence standards</a:t>
            </a:r>
            <a:r>
              <a:rPr lang="en-US" sz="800" dirty="0">
                <a:latin typeface="Arial"/>
                <a:cs typeface="Arial"/>
              </a:rPr>
              <a:t> </a:t>
            </a:r>
            <a:endParaRPr lang="en-US" sz="800" dirty="0">
              <a:effectLst/>
            </a:endParaRPr>
          </a:p>
          <a:p>
            <a:pPr fontAlgn="ctr">
              <a:spcBef>
                <a:spcPts val="0"/>
              </a:spcBef>
            </a:pPr>
            <a:endParaRPr lang="en-US" sz="800" b="0" i="0" u="none" strike="noStrike">
              <a:solidFill>
                <a:srgbClr val="333333"/>
              </a:solidFill>
              <a:hlinkClick r:id="rId4">
                <a:extLst>
                  <a:ext uri="{A12FA001-AC4F-418D-AE19-62706E023703}">
                    <ahyp:hlinkClr xmlns:ahyp="http://schemas.microsoft.com/office/drawing/2018/hyperlinkcolor" val="tx"/>
                  </a:ext>
                </a:extLst>
              </a:hlinkClick>
            </a:endParaRPr>
          </a:p>
          <a:p>
            <a:pPr fontAlgn="ctr">
              <a:spcBef>
                <a:spcPts val="0"/>
              </a:spcBef>
            </a:pPr>
            <a:r>
              <a:rPr lang="en-US" sz="800" b="0" i="0" u="none" strike="noStrike" dirty="0">
                <a:solidFill>
                  <a:srgbClr val="4E6DBB"/>
                </a:solidFill>
                <a:effectLst/>
                <a:latin typeface="Arial"/>
                <a:cs typeface="Arial"/>
                <a:hlinkClick r:id="rId4">
                  <a:extLst>
                    <a:ext uri="{A12FA001-AC4F-418D-AE19-62706E023703}">
                      <ahyp:hlinkClr xmlns:ahyp="http://schemas.microsoft.com/office/drawing/2018/hyperlinkcolor" val="tx"/>
                    </a:ext>
                  </a:extLst>
                </a:hlinkClick>
              </a:rPr>
              <a:t>Efficacy studies </a:t>
            </a:r>
            <a:r>
              <a:rPr lang="en-US" sz="800" b="0" i="0" u="none" strike="noStrike" dirty="0">
                <a:effectLst/>
                <a:latin typeface="Arial"/>
                <a:cs typeface="Arial"/>
              </a:rPr>
              <a:t>are robust</a:t>
            </a:r>
            <a:r>
              <a:rPr lang="en-US" sz="800" dirty="0">
                <a:latin typeface="Arial"/>
                <a:cs typeface="Arial"/>
              </a:rPr>
              <a:t>, </a:t>
            </a:r>
            <a:r>
              <a:rPr lang="en-US" sz="800" b="0" i="0" u="none" strike="noStrike" dirty="0">
                <a:effectLst/>
                <a:latin typeface="Arial"/>
                <a:cs typeface="Arial"/>
              </a:rPr>
              <a:t>easily findable, in-depth by foundational research, unfinished learning, and impact studies</a:t>
            </a:r>
          </a:p>
          <a:p>
            <a:pPr fontAlgn="ctr">
              <a:spcBef>
                <a:spcPts val="0"/>
              </a:spcBef>
            </a:pPr>
            <a:endParaRPr lang="en-US" sz="800"/>
          </a:p>
          <a:p>
            <a:pPr fontAlgn="ctr">
              <a:spcBef>
                <a:spcPts val="0"/>
              </a:spcBef>
            </a:pPr>
            <a:r>
              <a:rPr lang="en-US" sz="800" b="0" i="0" u="none" strike="noStrike" dirty="0">
                <a:effectLst/>
                <a:latin typeface="Arial"/>
                <a:cs typeface="Arial"/>
              </a:rPr>
              <a:t>30 state specific efficacy studies measuring the impact of </a:t>
            </a:r>
            <a:r>
              <a:rPr lang="en-US" sz="800" b="0" i="0" u="none" strike="noStrike" dirty="0" err="1">
                <a:effectLst/>
                <a:latin typeface="Arial"/>
                <a:cs typeface="Arial"/>
              </a:rPr>
              <a:t>i</a:t>
            </a:r>
            <a:r>
              <a:rPr lang="en-US" sz="800" b="0" i="0" u="none" strike="noStrike" dirty="0">
                <a:effectLst/>
                <a:latin typeface="Arial"/>
                <a:cs typeface="Arial"/>
              </a:rPr>
              <a:t>-Ready on state standards</a:t>
            </a:r>
          </a:p>
          <a:p>
            <a:pPr fontAlgn="ctr">
              <a:spcBef>
                <a:spcPts val="0"/>
              </a:spcBef>
            </a:pPr>
            <a:endParaRPr lang="en-US" sz="800" b="0" i="0" u="none" strike="noStrike">
              <a:effectLst/>
            </a:endParaRPr>
          </a:p>
          <a:p>
            <a:pPr fontAlgn="ctr">
              <a:spcBef>
                <a:spcPts val="0"/>
              </a:spcBef>
            </a:pPr>
            <a:r>
              <a:rPr lang="en-US" sz="800" dirty="0">
                <a:latin typeface="Arial"/>
                <a:cs typeface="Arial"/>
              </a:rPr>
              <a:t>Standards mastery report can show where students place in each standard</a:t>
            </a:r>
            <a:endParaRPr lang="en-US" sz="800" dirty="0"/>
          </a:p>
          <a:p>
            <a:pPr fontAlgn="ctr">
              <a:spcBef>
                <a:spcPts val="0"/>
              </a:spcBef>
            </a:pPr>
            <a:endParaRPr lang="en-US" sz="900"/>
          </a:p>
        </p:txBody>
      </p:sp>
      <p:sp>
        <p:nvSpPr>
          <p:cNvPr id="53" name="Text Placeholder 52">
            <a:extLst>
              <a:ext uri="{FF2B5EF4-FFF2-40B4-BE49-F238E27FC236}">
                <a16:creationId xmlns:a16="http://schemas.microsoft.com/office/drawing/2014/main" id="{3671182A-466F-834A-B956-DDAD3232A02E}"/>
              </a:ext>
            </a:extLst>
          </p:cNvPr>
          <p:cNvSpPr>
            <a:spLocks noGrp="1"/>
          </p:cNvSpPr>
          <p:nvPr>
            <p:ph type="body" sz="quarter" idx="24"/>
          </p:nvPr>
        </p:nvSpPr>
        <p:spPr/>
        <p:txBody>
          <a:bodyPr/>
          <a:lstStyle/>
          <a:p>
            <a:endParaRPr lang="en-US"/>
          </a:p>
        </p:txBody>
      </p:sp>
      <p:sp>
        <p:nvSpPr>
          <p:cNvPr id="58" name="Text Placeholder 57">
            <a:extLst>
              <a:ext uri="{FF2B5EF4-FFF2-40B4-BE49-F238E27FC236}">
                <a16:creationId xmlns:a16="http://schemas.microsoft.com/office/drawing/2014/main" id="{EF4821DD-DC2C-1145-AF80-6CA2BD80F93E}"/>
              </a:ext>
            </a:extLst>
          </p:cNvPr>
          <p:cNvSpPr>
            <a:spLocks noGrp="1"/>
          </p:cNvSpPr>
          <p:nvPr>
            <p:ph type="body" sz="quarter" idx="34"/>
          </p:nvPr>
        </p:nvSpPr>
        <p:spPr/>
        <p:txBody>
          <a:bodyPr>
            <a:normAutofit lnSpcReduction="10000"/>
          </a:bodyPr>
          <a:lstStyle/>
          <a:p>
            <a:r>
              <a:rPr lang="en-US"/>
              <a:t>Gamified Learning for K-5</a:t>
            </a:r>
          </a:p>
        </p:txBody>
      </p:sp>
      <p:sp>
        <p:nvSpPr>
          <p:cNvPr id="15" name="Content 3">
            <a:extLst>
              <a:ext uri="{FF2B5EF4-FFF2-40B4-BE49-F238E27FC236}">
                <a16:creationId xmlns:a16="http://schemas.microsoft.com/office/drawing/2014/main" id="{E7237AD5-137E-0B4C-BFB3-D6018B202B62}"/>
              </a:ext>
            </a:extLst>
          </p:cNvPr>
          <p:cNvSpPr>
            <a:spLocks noGrp="1"/>
          </p:cNvSpPr>
          <p:nvPr>
            <p:ph type="body" sz="quarter" idx="23"/>
          </p:nvPr>
        </p:nvSpPr>
        <p:spPr>
          <a:xfrm>
            <a:off x="5013903" y="4197606"/>
            <a:ext cx="2156484" cy="2590819"/>
          </a:xfrm>
        </p:spPr>
        <p:txBody>
          <a:bodyPr>
            <a:noAutofit/>
          </a:bodyPr>
          <a:lstStyle/>
          <a:p>
            <a:pPr rtl="0" fontAlgn="ctr">
              <a:spcBef>
                <a:spcPts val="0"/>
              </a:spcBef>
              <a:spcAft>
                <a:spcPts val="0"/>
              </a:spcAft>
            </a:pPr>
            <a:r>
              <a:rPr lang="en-US" sz="950" b="1">
                <a:effectLst/>
              </a:rPr>
              <a:t>Relevant content:</a:t>
            </a:r>
            <a:r>
              <a:rPr lang="en-US" sz="950"/>
              <a:t> </a:t>
            </a:r>
            <a:r>
              <a:rPr lang="en-US" sz="950" b="0" i="0" u="sng" strike="noStrike">
                <a:solidFill>
                  <a:srgbClr val="4E6DBB"/>
                </a:solidFill>
                <a:effectLst/>
                <a:latin typeface="Arial" panose="020B0604020202020204" pitchFamily="34" charset="0"/>
                <a:hlinkClick r:id="rId5">
                  <a:extLst>
                    <a:ext uri="{A12FA001-AC4F-418D-AE19-62706E023703}">
                      <ahyp:hlinkClr xmlns:ahyp="http://schemas.microsoft.com/office/drawing/2018/hyperlinkcolor" val="tx"/>
                    </a:ext>
                  </a:extLst>
                </a:hlinkClick>
              </a:rPr>
              <a:t>Math Games</a:t>
            </a:r>
            <a:r>
              <a:rPr lang="en-US" sz="950" b="0" i="0" u="sng" strike="noStrike">
                <a:solidFill>
                  <a:srgbClr val="4E6DBB"/>
                </a:solidFill>
                <a:effectLst/>
                <a:latin typeface="Arial" panose="020B0604020202020204" pitchFamily="34" charset="0"/>
              </a:rPr>
              <a:t> </a:t>
            </a:r>
            <a:r>
              <a:rPr lang="en-US" sz="950" b="0" i="0" u="none" strike="noStrike">
                <a:effectLst/>
                <a:latin typeface="Arial" panose="020B0604020202020204" pitchFamily="34" charset="0"/>
              </a:rPr>
              <a:t>provide math fluency and skills practice that foster internal motivation while encouraging productive struggle (available to students in </a:t>
            </a:r>
            <a:r>
              <a:rPr lang="en-US" sz="950" b="0" i="0" u="none" strike="noStrike" err="1">
                <a:effectLst/>
                <a:latin typeface="Arial" panose="020B0604020202020204" pitchFamily="34" charset="0"/>
              </a:rPr>
              <a:t>i</a:t>
            </a:r>
            <a:r>
              <a:rPr lang="en-US" sz="950" b="0" i="0" u="none" strike="noStrike">
                <a:effectLst/>
                <a:latin typeface="Arial" panose="020B0604020202020204" pitchFamily="34" charset="0"/>
              </a:rPr>
              <a:t>-Ready Mathematics)</a:t>
            </a:r>
          </a:p>
          <a:p>
            <a:pPr rtl="0" fontAlgn="ctr">
              <a:spcBef>
                <a:spcPts val="0"/>
              </a:spcBef>
              <a:spcAft>
                <a:spcPts val="0"/>
              </a:spcAft>
            </a:pPr>
            <a:endParaRPr lang="en-US" sz="950"/>
          </a:p>
          <a:p>
            <a:pPr fontAlgn="ctr">
              <a:spcBef>
                <a:spcPts val="0"/>
              </a:spcBef>
            </a:pPr>
            <a:r>
              <a:rPr lang="en-US" sz="950" b="0" i="0" u="none" strike="noStrike">
                <a:effectLst/>
                <a:latin typeface="Arial" panose="020B0604020202020204" pitchFamily="34" charset="0"/>
              </a:rPr>
              <a:t>Mix of interactive fictional math games for K-2 (like “Hungry Guppy”) and more challenging real-world simulation games for 2-6 (like running a pizza or cupcake business)</a:t>
            </a:r>
          </a:p>
          <a:p>
            <a:pPr fontAlgn="ctr">
              <a:spcBef>
                <a:spcPts val="0"/>
              </a:spcBef>
            </a:pPr>
            <a:endParaRPr lang="en-US" sz="950"/>
          </a:p>
          <a:p>
            <a:pPr fontAlgn="ctr">
              <a:spcBef>
                <a:spcPts val="0"/>
              </a:spcBef>
            </a:pPr>
            <a:r>
              <a:rPr lang="en-US" sz="950"/>
              <a:t>The interactive games are engaging and motivating to students with badges, activates, and rewards </a:t>
            </a:r>
          </a:p>
          <a:p>
            <a:pPr fontAlgn="ctr">
              <a:spcBef>
                <a:spcPts val="0"/>
              </a:spcBef>
            </a:pPr>
            <a:endParaRPr lang="en-US" sz="950"/>
          </a:p>
        </p:txBody>
      </p:sp>
      <p:sp>
        <p:nvSpPr>
          <p:cNvPr id="54" name="Text Placeholder 53">
            <a:extLst>
              <a:ext uri="{FF2B5EF4-FFF2-40B4-BE49-F238E27FC236}">
                <a16:creationId xmlns:a16="http://schemas.microsoft.com/office/drawing/2014/main" id="{355D7A9A-B7D1-1F4D-B7C5-C5913F571EF8}"/>
              </a:ext>
            </a:extLst>
          </p:cNvPr>
          <p:cNvSpPr>
            <a:spLocks noGrp="1"/>
          </p:cNvSpPr>
          <p:nvPr>
            <p:ph type="body" sz="quarter" idx="27"/>
          </p:nvPr>
        </p:nvSpPr>
        <p:spPr/>
        <p:txBody>
          <a:bodyPr/>
          <a:lstStyle/>
          <a:p>
            <a:endParaRPr lang="en-US"/>
          </a:p>
        </p:txBody>
      </p:sp>
      <p:sp>
        <p:nvSpPr>
          <p:cNvPr id="59" name="Text Placeholder 58">
            <a:extLst>
              <a:ext uri="{FF2B5EF4-FFF2-40B4-BE49-F238E27FC236}">
                <a16:creationId xmlns:a16="http://schemas.microsoft.com/office/drawing/2014/main" id="{8497A7BB-870D-FF4C-8EFD-9AA9A893EA86}"/>
              </a:ext>
            </a:extLst>
          </p:cNvPr>
          <p:cNvSpPr>
            <a:spLocks noGrp="1"/>
          </p:cNvSpPr>
          <p:nvPr>
            <p:ph type="body" sz="quarter" idx="35"/>
          </p:nvPr>
        </p:nvSpPr>
        <p:spPr>
          <a:xfrm>
            <a:off x="7344521" y="3428276"/>
            <a:ext cx="1841978" cy="550779"/>
          </a:xfrm>
        </p:spPr>
        <p:txBody>
          <a:bodyPr vert="horz" lIns="91440" tIns="45720" rIns="91440" bIns="45720" rtlCol="0" anchor="t">
            <a:normAutofit fontScale="92500" lnSpcReduction="10000"/>
          </a:bodyPr>
          <a:lstStyle/>
          <a:p>
            <a:r>
              <a:rPr lang="en-US" dirty="0">
                <a:latin typeface="Arial"/>
                <a:cs typeface="Arial"/>
              </a:rPr>
              <a:t>Assessment with Diagnostic</a:t>
            </a:r>
          </a:p>
        </p:txBody>
      </p:sp>
      <p:sp>
        <p:nvSpPr>
          <p:cNvPr id="16" name="Content 4">
            <a:extLst>
              <a:ext uri="{FF2B5EF4-FFF2-40B4-BE49-F238E27FC236}">
                <a16:creationId xmlns:a16="http://schemas.microsoft.com/office/drawing/2014/main" id="{E1130C5B-9F03-DF49-9EF2-AA682299574F}"/>
              </a:ext>
            </a:extLst>
          </p:cNvPr>
          <p:cNvSpPr>
            <a:spLocks noGrp="1"/>
          </p:cNvSpPr>
          <p:nvPr>
            <p:ph type="body" sz="quarter" idx="26"/>
          </p:nvPr>
        </p:nvSpPr>
        <p:spPr>
          <a:xfrm>
            <a:off x="7209791" y="4197607"/>
            <a:ext cx="2156484" cy="2146300"/>
          </a:xfrm>
        </p:spPr>
        <p:txBody>
          <a:bodyPr vert="horz" lIns="91440" tIns="45720" rIns="91440" bIns="45720" rtlCol="0" anchor="t">
            <a:noAutofit/>
          </a:bodyPr>
          <a:lstStyle/>
          <a:p>
            <a:r>
              <a:rPr lang="en-US" sz="850" b="1" dirty="0">
                <a:effectLst/>
                <a:latin typeface="Arial"/>
                <a:cs typeface="Arial"/>
              </a:rPr>
              <a:t>In-depth assessments: </a:t>
            </a:r>
            <a:r>
              <a:rPr lang="en-US" sz="850" dirty="0">
                <a:latin typeface="Arial"/>
                <a:cs typeface="Arial"/>
              </a:rPr>
              <a:t>I-Ready</a:t>
            </a:r>
            <a:r>
              <a:rPr lang="en-US" sz="850" b="0" i="0" u="none" strike="noStrike" dirty="0">
                <a:effectLst/>
                <a:latin typeface="Arial"/>
                <a:cs typeface="Arial"/>
              </a:rPr>
              <a:t> Diagnostic analyzes specific skills and areas of strength and weakness and creates a personalized path for students</a:t>
            </a:r>
            <a:endParaRPr lang="en-US" sz="850" dirty="0">
              <a:latin typeface="Arial"/>
              <a:cs typeface="Arial"/>
            </a:endParaRPr>
          </a:p>
          <a:p>
            <a:r>
              <a:rPr lang="en-US" sz="850" b="0" i="0" u="none" strike="noStrike" dirty="0">
                <a:effectLst/>
                <a:latin typeface="Arial"/>
                <a:cs typeface="Arial"/>
              </a:rPr>
              <a:t>This flagship product draws educators into their other suite or programs</a:t>
            </a:r>
            <a:endParaRPr lang="en-US" sz="850" dirty="0">
              <a:latin typeface="Arial"/>
              <a:cs typeface="Arial"/>
            </a:endParaRPr>
          </a:p>
          <a:p>
            <a:r>
              <a:rPr lang="en-US" sz="850" b="0" i="0" u="none" strike="noStrike" dirty="0">
                <a:effectLst/>
                <a:latin typeface="Arial"/>
                <a:cs typeface="Arial"/>
              </a:rPr>
              <a:t>Adaptive diagnostic occurs 3x a year and students have 21 days to take it</a:t>
            </a:r>
          </a:p>
          <a:p>
            <a:r>
              <a:rPr lang="en-US" sz="850" dirty="0">
                <a:latin typeface="Arial"/>
                <a:cs typeface="Arial"/>
              </a:rPr>
              <a:t>Instructors can see how students place specifically domain by domain and pushes educators towards resources</a:t>
            </a:r>
          </a:p>
          <a:p>
            <a:r>
              <a:rPr lang="en-US" sz="850" dirty="0">
                <a:latin typeface="Arial"/>
                <a:cs typeface="Arial"/>
              </a:rPr>
              <a:t>Offers </a:t>
            </a:r>
            <a:r>
              <a:rPr lang="en-US" sz="850" dirty="0">
                <a:solidFill>
                  <a:srgbClr val="4E6DBB"/>
                </a:solidFill>
                <a:latin typeface="Arial"/>
                <a:cs typeface="Arial"/>
                <a:hlinkClick r:id="rId6">
                  <a:extLst>
                    <a:ext uri="{A12FA001-AC4F-418D-AE19-62706E023703}">
                      <ahyp:hlinkClr xmlns:ahyp="http://schemas.microsoft.com/office/drawing/2018/hyperlinkcolor" val="tx"/>
                    </a:ext>
                  </a:extLst>
                </a:hlinkClick>
              </a:rPr>
              <a:t>Brigance</a:t>
            </a:r>
            <a:r>
              <a:rPr lang="en-US" sz="850" dirty="0">
                <a:latin typeface="Arial"/>
                <a:cs typeface="Arial"/>
              </a:rPr>
              <a:t> which includes other screening assessments for early childhood, head start, and special education</a:t>
            </a:r>
            <a:endParaRPr lang="en-US" sz="850" i="0" u="none" strike="noStrike" dirty="0">
              <a:effectLst/>
              <a:latin typeface="Arial"/>
              <a:cs typeface="Arial"/>
            </a:endParaRPr>
          </a:p>
        </p:txBody>
      </p:sp>
      <p:sp>
        <p:nvSpPr>
          <p:cNvPr id="55" name="Text Placeholder 54">
            <a:extLst>
              <a:ext uri="{FF2B5EF4-FFF2-40B4-BE49-F238E27FC236}">
                <a16:creationId xmlns:a16="http://schemas.microsoft.com/office/drawing/2014/main" id="{A5370A96-45C6-3B4D-8507-87C3BE3A7F78}"/>
              </a:ext>
            </a:extLst>
          </p:cNvPr>
          <p:cNvSpPr>
            <a:spLocks noGrp="1"/>
          </p:cNvSpPr>
          <p:nvPr>
            <p:ph type="body" sz="quarter" idx="30"/>
          </p:nvPr>
        </p:nvSpPr>
        <p:spPr/>
        <p:txBody>
          <a:bodyPr/>
          <a:lstStyle/>
          <a:p>
            <a:endParaRPr lang="en-US"/>
          </a:p>
        </p:txBody>
      </p:sp>
      <p:sp>
        <p:nvSpPr>
          <p:cNvPr id="60" name="Text Placeholder 59">
            <a:extLst>
              <a:ext uri="{FF2B5EF4-FFF2-40B4-BE49-F238E27FC236}">
                <a16:creationId xmlns:a16="http://schemas.microsoft.com/office/drawing/2014/main" id="{21EEF30F-32D9-064F-8BF9-C014C6C77AFD}"/>
              </a:ext>
            </a:extLst>
          </p:cNvPr>
          <p:cNvSpPr>
            <a:spLocks noGrp="1"/>
          </p:cNvSpPr>
          <p:nvPr>
            <p:ph type="body" sz="quarter" idx="36"/>
          </p:nvPr>
        </p:nvSpPr>
        <p:spPr/>
        <p:txBody>
          <a:bodyPr vert="horz" lIns="91440" tIns="45720" rIns="91440" bIns="45720" rtlCol="0" anchor="t">
            <a:normAutofit lnSpcReduction="10000"/>
          </a:bodyPr>
          <a:lstStyle/>
          <a:p>
            <a:r>
              <a:rPr lang="en-US" dirty="0">
                <a:latin typeface="Arial"/>
                <a:cs typeface="Arial"/>
              </a:rPr>
              <a:t>Teacher-Led Messaging</a:t>
            </a:r>
            <a:endParaRPr lang="en-US" dirty="0"/>
          </a:p>
        </p:txBody>
      </p:sp>
      <p:sp>
        <p:nvSpPr>
          <p:cNvPr id="17" name="Content 5">
            <a:extLst>
              <a:ext uri="{FF2B5EF4-FFF2-40B4-BE49-F238E27FC236}">
                <a16:creationId xmlns:a16="http://schemas.microsoft.com/office/drawing/2014/main" id="{A7C30CCE-81C7-4A41-80E5-B083612D5F8F}"/>
              </a:ext>
            </a:extLst>
          </p:cNvPr>
          <p:cNvSpPr>
            <a:spLocks noGrp="1"/>
          </p:cNvSpPr>
          <p:nvPr>
            <p:ph type="body" sz="quarter" idx="29"/>
          </p:nvPr>
        </p:nvSpPr>
        <p:spPr>
          <a:xfrm>
            <a:off x="9405679" y="4197607"/>
            <a:ext cx="2156484" cy="2146300"/>
          </a:xfrm>
        </p:spPr>
        <p:txBody>
          <a:bodyPr vert="horz" lIns="91440" tIns="45720" rIns="91440" bIns="45720" rtlCol="0" anchor="t">
            <a:noAutofit/>
          </a:bodyPr>
          <a:lstStyle/>
          <a:p>
            <a:r>
              <a:rPr lang="en-US" sz="950" b="1" dirty="0">
                <a:latin typeface="Arial"/>
                <a:cs typeface="Arial"/>
              </a:rPr>
              <a:t>Supporting teachers: </a:t>
            </a:r>
            <a:r>
              <a:rPr lang="en-US" sz="950" dirty="0" err="1">
                <a:latin typeface="Arial"/>
                <a:cs typeface="Arial"/>
              </a:rPr>
              <a:t>i</a:t>
            </a:r>
            <a:r>
              <a:rPr lang="en-US" sz="950" dirty="0">
                <a:latin typeface="Arial"/>
                <a:cs typeface="Arial"/>
              </a:rPr>
              <a:t>-Ready diagnostic lets the teacher easily feed information into </a:t>
            </a:r>
            <a:r>
              <a:rPr lang="en-US" sz="950" dirty="0" err="1">
                <a:latin typeface="Arial"/>
                <a:cs typeface="Arial"/>
              </a:rPr>
              <a:t>i</a:t>
            </a:r>
            <a:r>
              <a:rPr lang="en-US" sz="950" dirty="0">
                <a:latin typeface="Arial"/>
                <a:cs typeface="Arial"/>
              </a:rPr>
              <a:t>-Ready’s math and ELA personalized instruction</a:t>
            </a:r>
          </a:p>
          <a:p>
            <a:r>
              <a:rPr lang="en-US" sz="950" dirty="0">
                <a:latin typeface="Arial"/>
                <a:cs typeface="Arial"/>
              </a:rPr>
              <a:t>Teacher toolbox for math and ELA of collections and resources for teachers to teach prerequisites for students to keep them at grade level state standard</a:t>
            </a:r>
            <a:endParaRPr lang="en-US" dirty="0"/>
          </a:p>
          <a:p>
            <a:br>
              <a:rPr lang="en-US" sz="950" dirty="0">
                <a:latin typeface="Arial"/>
                <a:cs typeface="Arial"/>
              </a:rPr>
            </a:br>
            <a:r>
              <a:rPr lang="en-US" sz="950" dirty="0">
                <a:latin typeface="Arial"/>
                <a:cs typeface="Arial"/>
              </a:rPr>
              <a:t>Teacher toolbox includes multimedia content and discourse support</a:t>
            </a:r>
            <a:endParaRPr lang="en-US"/>
          </a:p>
        </p:txBody>
      </p:sp>
    </p:spTree>
    <p:extLst>
      <p:ext uri="{BB962C8B-B14F-4D97-AF65-F5344CB8AC3E}">
        <p14:creationId xmlns:p14="http://schemas.microsoft.com/office/powerpoint/2010/main" val="284869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DC93031-9355-7A41-B57E-93987244DDA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sz="1200" err="1"/>
              <a:t>i</a:t>
            </a:r>
            <a:r>
              <a:rPr lang="en-US" sz="1200"/>
              <a:t>-Ready Competitive Analysis</a:t>
            </a:r>
            <a:endParaRPr lang="en-US"/>
          </a:p>
        </p:txBody>
      </p:sp>
      <p:sp>
        <p:nvSpPr>
          <p:cNvPr id="7" name="Text Placeholder 6">
            <a:extLst>
              <a:ext uri="{FF2B5EF4-FFF2-40B4-BE49-F238E27FC236}">
                <a16:creationId xmlns:a16="http://schemas.microsoft.com/office/drawing/2014/main" id="{46D1261D-EBFA-2B4C-95E5-1617F47C0220}"/>
              </a:ext>
            </a:extLst>
          </p:cNvPr>
          <p:cNvSpPr>
            <a:spLocks noGrp="1"/>
          </p:cNvSpPr>
          <p:nvPr>
            <p:ph type="body" sz="quarter" idx="17"/>
          </p:nvPr>
        </p:nvSpPr>
        <p:spPr/>
        <p:txBody>
          <a:bodyPr/>
          <a:lstStyle/>
          <a:p>
            <a:endParaRPr lang="en-GB"/>
          </a:p>
        </p:txBody>
      </p:sp>
      <p:sp>
        <p:nvSpPr>
          <p:cNvPr id="4" name="Title 3">
            <a:extLst>
              <a:ext uri="{FF2B5EF4-FFF2-40B4-BE49-F238E27FC236}">
                <a16:creationId xmlns:a16="http://schemas.microsoft.com/office/drawing/2014/main" id="{7D18F522-0347-3A4F-AF1A-6FB22D758DC4}"/>
              </a:ext>
            </a:extLst>
          </p:cNvPr>
          <p:cNvSpPr>
            <a:spLocks noGrp="1"/>
          </p:cNvSpPr>
          <p:nvPr>
            <p:ph type="title"/>
          </p:nvPr>
        </p:nvSpPr>
        <p:spPr>
          <a:xfrm>
            <a:off x="682672" y="686607"/>
            <a:ext cx="3406871" cy="887413"/>
          </a:xfrm>
        </p:spPr>
        <p:txBody>
          <a:bodyPr>
            <a:normAutofit/>
          </a:bodyPr>
          <a:lstStyle/>
          <a:p>
            <a:pPr rtl="0" fontAlgn="ctr">
              <a:spcBef>
                <a:spcPts val="0"/>
              </a:spcBef>
              <a:spcAft>
                <a:spcPts val="0"/>
              </a:spcAft>
            </a:pPr>
            <a:r>
              <a:rPr lang="en-US" sz="1800">
                <a:effectLst/>
                <a:latin typeface="Calibri" panose="020F0502020204030204" pitchFamily="34" charset="0"/>
              </a:rPr>
              <a:t>Why is </a:t>
            </a:r>
            <a:r>
              <a:rPr lang="en-US" sz="1800" err="1">
                <a:effectLst/>
                <a:latin typeface="Calibri" panose="020F0502020204030204" pitchFamily="34" charset="0"/>
              </a:rPr>
              <a:t>i</a:t>
            </a:r>
            <a:r>
              <a:rPr lang="en-US" sz="1800">
                <a:effectLst/>
                <a:latin typeface="Calibri" panose="020F0502020204030204" pitchFamily="34" charset="0"/>
              </a:rPr>
              <a:t>-Ready so </a:t>
            </a:r>
            <a:r>
              <a:rPr lang="en-US" sz="1800">
                <a:latin typeface="Calibri" panose="020F0502020204030204" pitchFamily="34" charset="0"/>
              </a:rPr>
              <a:t>popular? </a:t>
            </a:r>
            <a:endParaRPr lang="en-US"/>
          </a:p>
        </p:txBody>
      </p:sp>
      <p:sp>
        <p:nvSpPr>
          <p:cNvPr id="5" name="Text Placeholder 4">
            <a:extLst>
              <a:ext uri="{FF2B5EF4-FFF2-40B4-BE49-F238E27FC236}">
                <a16:creationId xmlns:a16="http://schemas.microsoft.com/office/drawing/2014/main" id="{737D452C-02AD-5748-9E1D-20DDF115BF61}"/>
              </a:ext>
            </a:extLst>
          </p:cNvPr>
          <p:cNvSpPr>
            <a:spLocks noGrp="1"/>
          </p:cNvSpPr>
          <p:nvPr>
            <p:ph type="body" sz="quarter" idx="13"/>
          </p:nvPr>
        </p:nvSpPr>
        <p:spPr>
          <a:xfrm>
            <a:off x="8366274" y="1192697"/>
            <a:ext cx="3615946" cy="2549582"/>
          </a:xfrm>
        </p:spPr>
        <p:txBody>
          <a:bodyPr>
            <a:normAutofit fontScale="92500"/>
          </a:bodyPr>
          <a:lstStyle/>
          <a:p>
            <a:r>
              <a:rPr lang="en-US" err="1"/>
              <a:t>i</a:t>
            </a:r>
            <a:r>
              <a:rPr lang="en-US"/>
              <a:t>-Ready offers adaptive, data-driven math and literacy programs and diagnostic assessments with tools and resources for ongoing teacher support.</a:t>
            </a:r>
          </a:p>
        </p:txBody>
      </p:sp>
      <p:sp>
        <p:nvSpPr>
          <p:cNvPr id="6" name="Text Placeholder 5">
            <a:extLst>
              <a:ext uri="{FF2B5EF4-FFF2-40B4-BE49-F238E27FC236}">
                <a16:creationId xmlns:a16="http://schemas.microsoft.com/office/drawing/2014/main" id="{8D34FC6C-A7DD-C34B-800E-06B2509A3E34}"/>
              </a:ext>
            </a:extLst>
          </p:cNvPr>
          <p:cNvSpPr>
            <a:spLocks noGrp="1"/>
          </p:cNvSpPr>
          <p:nvPr>
            <p:ph type="body" sz="quarter" idx="15"/>
          </p:nvPr>
        </p:nvSpPr>
        <p:spPr>
          <a:xfrm>
            <a:off x="682672" y="1422651"/>
            <a:ext cx="6464300" cy="4748742"/>
          </a:xfrm>
        </p:spPr>
        <p:txBody>
          <a:bodyPr vert="horz" lIns="91440" tIns="45720" rIns="91440" bIns="45720" rtlCol="0" anchor="t">
            <a:noAutofit/>
          </a:bodyPr>
          <a:lstStyle/>
          <a:p>
            <a:pPr marL="228600" indent="-228600">
              <a:buFont typeface="+mj-lt"/>
              <a:buAutoNum type="arabicPeriod"/>
            </a:pPr>
            <a:r>
              <a:rPr lang="en-US" sz="1150" dirty="0">
                <a:latin typeface="Arial"/>
                <a:cs typeface="Arial"/>
              </a:rPr>
              <a:t>Guides and </a:t>
            </a:r>
            <a:r>
              <a:rPr lang="en-US" sz="1150" b="1" dirty="0">
                <a:latin typeface="Arial"/>
                <a:cs typeface="Arial"/>
              </a:rPr>
              <a:t>supports teachers with recommendations,</a:t>
            </a:r>
            <a:r>
              <a:rPr lang="en-US" sz="1150" dirty="0">
                <a:latin typeface="Arial"/>
                <a:cs typeface="Arial"/>
              </a:rPr>
              <a:t> “</a:t>
            </a:r>
            <a:r>
              <a:rPr lang="en-US" sz="1150" i="0" u="none" strike="noStrike" dirty="0">
                <a:effectLst/>
                <a:latin typeface="Arial"/>
                <a:cs typeface="Arial"/>
              </a:rPr>
              <a:t>Can Do’s”, and teacher worksheets </a:t>
            </a:r>
            <a:r>
              <a:rPr lang="en-US" sz="1150" dirty="0">
                <a:latin typeface="Arial"/>
                <a:cs typeface="Arial"/>
              </a:rPr>
              <a:t>with </a:t>
            </a:r>
            <a:r>
              <a:rPr lang="en-US" sz="1150" i="0" u="none" strike="noStrike" dirty="0">
                <a:effectLst/>
                <a:latin typeface="Arial"/>
                <a:cs typeface="Arial"/>
              </a:rPr>
              <a:t>“Next Steps”, as well as</a:t>
            </a:r>
            <a:r>
              <a:rPr lang="en-US" sz="1150" i="0" u="none" strike="noStrike" dirty="0">
                <a:solidFill>
                  <a:srgbClr val="4E6DBB"/>
                </a:solidFill>
                <a:effectLst/>
                <a:latin typeface="Arial"/>
                <a:cs typeface="Arial"/>
              </a:rPr>
              <a:t> </a:t>
            </a:r>
            <a:r>
              <a:rPr lang="en-US" sz="1150" dirty="0">
                <a:solidFill>
                  <a:srgbClr val="4E6DBB"/>
                </a:solidFill>
                <a:latin typeface="Arial"/>
                <a:cs typeface="Arial"/>
                <a:hlinkClick r:id="rId3">
                  <a:extLst>
                    <a:ext uri="{A12FA001-AC4F-418D-AE19-62706E023703}">
                      <ahyp:hlinkClr xmlns:ahyp="http://schemas.microsoft.com/office/drawing/2018/hyperlinkcolor" val="tx"/>
                    </a:ext>
                  </a:extLst>
                </a:hlinkClick>
              </a:rPr>
              <a:t>Teacher Toolbox</a:t>
            </a:r>
            <a:r>
              <a:rPr lang="en-US" sz="1150" dirty="0">
                <a:solidFill>
                  <a:srgbClr val="4E6DBB"/>
                </a:solidFill>
                <a:latin typeface="Arial"/>
                <a:cs typeface="Arial"/>
              </a:rPr>
              <a:t> </a:t>
            </a:r>
            <a:r>
              <a:rPr lang="en-US" sz="1150" dirty="0">
                <a:latin typeface="Arial"/>
                <a:cs typeface="Arial"/>
              </a:rPr>
              <a:t>with resources for individual, small group, and whole group instruction</a:t>
            </a:r>
          </a:p>
          <a:p>
            <a:pPr marL="1028700" lvl="1" indent="-342900"/>
            <a:r>
              <a:rPr lang="en-US" sz="1150" i="0" u="none" strike="noStrike" dirty="0">
                <a:effectLst/>
                <a:latin typeface="Arial"/>
                <a:cs typeface="Arial"/>
              </a:rPr>
              <a:t>Centers activities, practice pages, Spanish intervention for K-8 </a:t>
            </a:r>
            <a:endParaRPr lang="en-US" sz="1150" i="0" u="none" strike="noStrike">
              <a:effectLst/>
              <a:latin typeface="Arial"/>
              <a:cs typeface="Arial"/>
            </a:endParaRPr>
          </a:p>
          <a:p>
            <a:pPr marL="342900" indent="-342900">
              <a:buFont typeface="+mj-lt"/>
              <a:buAutoNum type="arabicPeriod"/>
            </a:pPr>
            <a:endParaRPr lang="en-US" sz="1150" b="1"/>
          </a:p>
          <a:p>
            <a:pPr marL="342900" indent="-342900">
              <a:buFont typeface="+mj-lt"/>
              <a:buAutoNum type="arabicPeriod"/>
            </a:pPr>
            <a:r>
              <a:rPr lang="en-US" sz="1150" dirty="0">
                <a:latin typeface="Arial"/>
                <a:cs typeface="Arial"/>
              </a:rPr>
              <a:t>Incorporates </a:t>
            </a:r>
            <a:r>
              <a:rPr lang="en-US" sz="1150" b="1" dirty="0">
                <a:latin typeface="Arial"/>
                <a:cs typeface="Arial"/>
              </a:rPr>
              <a:t>data-driven</a:t>
            </a:r>
            <a:r>
              <a:rPr lang="en-US" sz="1150" dirty="0">
                <a:latin typeface="Arial"/>
                <a:cs typeface="Arial"/>
              </a:rPr>
              <a:t> r</a:t>
            </a:r>
            <a:r>
              <a:rPr lang="en-US" sz="1150" i="0" u="none" strike="noStrike" dirty="0">
                <a:effectLst/>
                <a:latin typeface="Arial"/>
                <a:cs typeface="Arial"/>
              </a:rPr>
              <a:t>eports and insights including grade and domain </a:t>
            </a:r>
            <a:r>
              <a:rPr lang="en-US" sz="1150" dirty="0">
                <a:latin typeface="Arial"/>
                <a:cs typeface="Arial"/>
              </a:rPr>
              <a:t>p</a:t>
            </a:r>
            <a:r>
              <a:rPr lang="en-US" sz="1150" i="0" u="none" strike="noStrike" dirty="0">
                <a:effectLst/>
                <a:latin typeface="Arial"/>
                <a:cs typeface="Arial"/>
              </a:rPr>
              <a:t>rogress, activity </a:t>
            </a:r>
            <a:r>
              <a:rPr lang="en-US" sz="1150" dirty="0">
                <a:latin typeface="Arial"/>
                <a:cs typeface="Arial"/>
              </a:rPr>
              <a:t>o</a:t>
            </a:r>
            <a:r>
              <a:rPr lang="en-US" sz="1150" i="0" u="none" strike="noStrike" dirty="0">
                <a:effectLst/>
                <a:latin typeface="Arial"/>
                <a:cs typeface="Arial"/>
              </a:rPr>
              <a:t>verview reports, time-on-task, annual growth expectations​, diagnostic reports, and </a:t>
            </a:r>
            <a:r>
              <a:rPr lang="en-US" sz="1150" dirty="0">
                <a:latin typeface="Arial"/>
                <a:cs typeface="Arial"/>
              </a:rPr>
              <a:t>r</a:t>
            </a:r>
            <a:r>
              <a:rPr lang="en-US" sz="1150" i="0" u="none" strike="noStrike" dirty="0">
                <a:effectLst/>
                <a:latin typeface="Arial"/>
                <a:cs typeface="Arial"/>
              </a:rPr>
              <a:t>eports of student growth and path to grade-level proficiency for individual students</a:t>
            </a:r>
            <a:endParaRPr lang="en-US" sz="1150" i="0" u="none" strike="noStrike">
              <a:effectLst/>
              <a:latin typeface="Arial"/>
              <a:cs typeface="Arial"/>
            </a:endParaRPr>
          </a:p>
          <a:p>
            <a:pPr marL="1028700" lvl="1" indent="-342900"/>
            <a:r>
              <a:rPr lang="en-US" sz="1150" i="0" u="none" strike="noStrike" dirty="0">
                <a:effectLst/>
                <a:latin typeface="Arial"/>
                <a:cs typeface="Arial"/>
              </a:rPr>
              <a:t>Reports cluster students into small groups based on shared needs and provides small group instruction to use with those students</a:t>
            </a:r>
            <a:endParaRPr lang="en-US" sz="1150" i="0" u="none" strike="noStrike">
              <a:effectLst/>
              <a:latin typeface="Arial"/>
              <a:cs typeface="Arial"/>
            </a:endParaRPr>
          </a:p>
          <a:p>
            <a:pPr marL="342900" indent="-342900">
              <a:buFont typeface="+mj-lt"/>
              <a:buAutoNum type="arabicPeriod"/>
            </a:pPr>
            <a:endParaRPr lang="en-US" sz="1150" b="0" i="0" u="none" strike="noStrike">
              <a:effectLst/>
            </a:endParaRPr>
          </a:p>
          <a:p>
            <a:pPr marL="342900" indent="-342900">
              <a:buFont typeface="+mj-lt"/>
              <a:buAutoNum type="arabicPeriod"/>
            </a:pPr>
            <a:r>
              <a:rPr lang="en-US" sz="1150" b="0" i="0" u="none" strike="noStrike" dirty="0">
                <a:effectLst/>
                <a:latin typeface="Arial"/>
                <a:cs typeface="Arial"/>
              </a:rPr>
              <a:t>Provides </a:t>
            </a:r>
            <a:r>
              <a:rPr lang="en-US" sz="1150" b="1" i="0" u="none" strike="noStrike" dirty="0">
                <a:effectLst/>
                <a:latin typeface="Arial"/>
                <a:cs typeface="Arial"/>
              </a:rPr>
              <a:t>real-time feedback </a:t>
            </a:r>
            <a:r>
              <a:rPr lang="en-US" sz="1150" b="0" i="0" u="none" strike="noStrike" dirty="0">
                <a:effectLst/>
                <a:latin typeface="Arial"/>
                <a:cs typeface="Arial"/>
              </a:rPr>
              <a:t>to educators on student progress, allowing them to monitor student growth and adjust instruction as needed</a:t>
            </a:r>
            <a:endParaRPr lang="en-US" sz="1150" b="0" i="0" u="none" strike="noStrike">
              <a:effectLst/>
              <a:latin typeface="Arial"/>
              <a:cs typeface="Arial"/>
            </a:endParaRPr>
          </a:p>
          <a:p>
            <a:pPr marL="342900" indent="-342900">
              <a:buFont typeface="+mj-lt"/>
              <a:buAutoNum type="arabicPeriod"/>
            </a:pPr>
            <a:endParaRPr lang="en-US" sz="1150" b="0" i="0" u="none" strike="noStrike">
              <a:effectLst/>
            </a:endParaRPr>
          </a:p>
          <a:p>
            <a:pPr marL="342900" indent="-342900">
              <a:buFont typeface="+mj-lt"/>
              <a:buAutoNum type="arabicPeriod"/>
            </a:pPr>
            <a:r>
              <a:rPr lang="en-US" sz="1150" dirty="0">
                <a:effectLst/>
                <a:latin typeface="Arial"/>
                <a:cs typeface="Arial"/>
              </a:rPr>
              <a:t>Strong </a:t>
            </a:r>
            <a:r>
              <a:rPr lang="en-US" sz="1150" b="1" dirty="0">
                <a:effectLst/>
                <a:latin typeface="Arial"/>
                <a:cs typeface="Arial"/>
              </a:rPr>
              <a:t>brand </a:t>
            </a:r>
            <a:r>
              <a:rPr lang="en-US" sz="1150" b="1" dirty="0">
                <a:latin typeface="Arial"/>
                <a:cs typeface="Arial"/>
              </a:rPr>
              <a:t>recognition </a:t>
            </a:r>
            <a:r>
              <a:rPr lang="en-US" sz="1150" dirty="0">
                <a:latin typeface="Arial"/>
                <a:cs typeface="Arial"/>
              </a:rPr>
              <a:t>with multiple products under similar </a:t>
            </a:r>
            <a:r>
              <a:rPr lang="en-US" sz="1150" err="1">
                <a:latin typeface="Arial"/>
                <a:cs typeface="Arial"/>
              </a:rPr>
              <a:t>i</a:t>
            </a:r>
            <a:r>
              <a:rPr lang="en-US" sz="1150" dirty="0">
                <a:latin typeface="Arial"/>
                <a:cs typeface="Arial"/>
              </a:rPr>
              <a:t>-Ready branding</a:t>
            </a:r>
            <a:endParaRPr lang="en-US" sz="1150">
              <a:latin typeface="Arial"/>
              <a:cs typeface="Arial"/>
            </a:endParaRPr>
          </a:p>
          <a:p>
            <a:pPr marL="342900" indent="-342900">
              <a:buFont typeface="+mj-lt"/>
              <a:buAutoNum type="arabicPeriod"/>
            </a:pPr>
            <a:endParaRPr lang="en-US" sz="1150">
              <a:latin typeface="Arial"/>
              <a:cs typeface="Arial"/>
            </a:endParaRPr>
          </a:p>
          <a:p>
            <a:pPr marL="342900" indent="-342900">
              <a:buFont typeface="+mj-lt"/>
              <a:buAutoNum type="arabicPeriod"/>
            </a:pPr>
            <a:r>
              <a:rPr lang="en-US" sz="1150" dirty="0">
                <a:latin typeface="Arial"/>
                <a:cs typeface="Arial"/>
              </a:rPr>
              <a:t>Widely known as a </a:t>
            </a:r>
            <a:r>
              <a:rPr lang="en-US" sz="1150" b="1" dirty="0">
                <a:latin typeface="Arial"/>
                <a:cs typeface="Arial"/>
              </a:rPr>
              <a:t>diagnostic and assessment program</a:t>
            </a:r>
            <a:r>
              <a:rPr lang="en-US" sz="1150" dirty="0">
                <a:latin typeface="Arial"/>
                <a:cs typeface="Arial"/>
              </a:rPr>
              <a:t>, and promotes that as base offer on top of other products</a:t>
            </a:r>
          </a:p>
          <a:p>
            <a:pPr marL="342900" indent="-342900">
              <a:buFont typeface="+mj-lt"/>
              <a:buAutoNum type="arabicPeriod"/>
            </a:pPr>
            <a:endParaRPr lang="en-US" sz="1150"/>
          </a:p>
          <a:p>
            <a:pPr marL="342900" indent="-342900">
              <a:buFont typeface="+mj-lt"/>
              <a:buAutoNum type="arabicPeriod"/>
            </a:pPr>
            <a:r>
              <a:rPr lang="en-US" sz="1150" b="0" i="0" u="none" strike="noStrike" err="1">
                <a:effectLst/>
                <a:latin typeface="Arial"/>
                <a:cs typeface="Arial"/>
              </a:rPr>
              <a:t>i</a:t>
            </a:r>
            <a:r>
              <a:rPr lang="en-US" sz="1150" b="0" i="0" u="none" strike="noStrike" dirty="0">
                <a:effectLst/>
                <a:latin typeface="Arial"/>
                <a:cs typeface="Arial"/>
              </a:rPr>
              <a:t>-Ready for </a:t>
            </a:r>
            <a:r>
              <a:rPr lang="en-US" sz="1150" b="1" i="0" u="none" strike="noStrike" dirty="0">
                <a:effectLst/>
                <a:latin typeface="Arial"/>
                <a:cs typeface="Arial"/>
              </a:rPr>
              <a:t>Students App </a:t>
            </a:r>
            <a:r>
              <a:rPr lang="en-US" sz="1150" b="0" i="0" u="none" strike="noStrike" dirty="0">
                <a:effectLst/>
                <a:latin typeface="Arial"/>
                <a:cs typeface="Arial"/>
              </a:rPr>
              <a:t>(regular iPad only, not mini, pro, or phone)​ in Apple Store and Google Play Store</a:t>
            </a:r>
            <a:endParaRPr lang="en-US" sz="1150" b="0" i="0" u="none" strike="noStrike">
              <a:effectLst/>
              <a:latin typeface="Arial"/>
              <a:cs typeface="Arial"/>
            </a:endParaRPr>
          </a:p>
          <a:p>
            <a:pPr marL="342900" indent="-342900">
              <a:buFont typeface="+mj-lt"/>
              <a:buAutoNum type="arabicPeriod"/>
            </a:pPr>
            <a:endParaRPr lang="en-US" sz="1150"/>
          </a:p>
          <a:p>
            <a:pPr marL="342900" indent="-342900">
              <a:buFont typeface="+mj-lt"/>
              <a:buAutoNum type="arabicPeriod"/>
            </a:pPr>
            <a:r>
              <a:rPr lang="en-US" sz="1150" b="0" i="0" u="none" strike="noStrike" dirty="0">
                <a:effectLst/>
                <a:latin typeface="Arial"/>
                <a:cs typeface="Arial"/>
              </a:rPr>
              <a:t>Professional development </a:t>
            </a:r>
            <a:r>
              <a:rPr lang="en-US" sz="1150" b="0" i="0" u="none" strike="noStrike" dirty="0">
                <a:solidFill>
                  <a:srgbClr val="4E6DBB"/>
                </a:solidFill>
                <a:effectLst/>
                <a:latin typeface="Arial"/>
                <a:cs typeface="Arial"/>
                <a:hlinkClick r:id="rId4">
                  <a:extLst>
                    <a:ext uri="{A12FA001-AC4F-418D-AE19-62706E023703}">
                      <ahyp:hlinkClr xmlns:ahyp="http://schemas.microsoft.com/office/drawing/2018/hyperlinkcolor" val="tx"/>
                    </a:ext>
                  </a:extLst>
                </a:hlinkClick>
              </a:rPr>
              <a:t>training</a:t>
            </a:r>
            <a:r>
              <a:rPr lang="en-US" sz="1150" b="0" i="0" u="none" strike="noStrike" dirty="0">
                <a:effectLst/>
                <a:latin typeface="Arial"/>
                <a:cs typeface="Arial"/>
              </a:rPr>
              <a:t> on how to use the software is available in online, blended and on-site formats (</a:t>
            </a:r>
            <a:r>
              <a:rPr lang="en-US" sz="1150" b="0" i="0" u="none" strike="noStrike" dirty="0">
                <a:solidFill>
                  <a:srgbClr val="4E6DBB"/>
                </a:solidFill>
                <a:effectLst/>
                <a:latin typeface="Arial"/>
                <a:cs typeface="Arial"/>
                <a:hlinkClick r:id="rId5">
                  <a:extLst>
                    <a:ext uri="{A12FA001-AC4F-418D-AE19-62706E023703}">
                      <ahyp:hlinkClr xmlns:ahyp="http://schemas.microsoft.com/office/drawing/2018/hyperlinkcolor" val="tx"/>
                    </a:ext>
                  </a:extLst>
                </a:hlinkClick>
              </a:rPr>
              <a:t>packages</a:t>
            </a:r>
            <a:r>
              <a:rPr lang="en-US" sz="1150" b="0" i="0" u="none" strike="noStrike" dirty="0">
                <a:effectLst/>
                <a:latin typeface="Arial"/>
                <a:cs typeface="Arial"/>
              </a:rPr>
              <a:t> average $2,500 to $3,500 per school site)</a:t>
            </a:r>
            <a:endParaRPr lang="en-US" sz="1150">
              <a:latin typeface="Arial"/>
              <a:cs typeface="Arial"/>
            </a:endParaRPr>
          </a:p>
          <a:p>
            <a:pPr marL="342900" indent="-342900">
              <a:buAutoNum type="arabicPeriod"/>
            </a:pPr>
            <a:endParaRPr lang="en-US" sz="1150" b="0" i="0" u="none" strike="noStrike">
              <a:effectLst/>
            </a:endParaRPr>
          </a:p>
          <a:p>
            <a:pPr marL="342900" indent="-342900">
              <a:buAutoNum type="arabicPeriod"/>
            </a:pPr>
            <a:r>
              <a:rPr lang="en-US" sz="1150" dirty="0">
                <a:solidFill>
                  <a:srgbClr val="333333"/>
                </a:solidFill>
                <a:latin typeface="Arial"/>
                <a:cs typeface="Arial"/>
              </a:rPr>
              <a:t>Spanish math assessments and materials for grades K-8, </a:t>
            </a:r>
            <a:r>
              <a:rPr lang="en-US" sz="1150" b="1" dirty="0">
                <a:solidFill>
                  <a:srgbClr val="333333"/>
                </a:solidFill>
                <a:latin typeface="Arial"/>
                <a:cs typeface="Arial"/>
              </a:rPr>
              <a:t>accessible </a:t>
            </a:r>
            <a:r>
              <a:rPr lang="en-US" sz="1150" dirty="0">
                <a:solidFill>
                  <a:srgbClr val="333333"/>
                </a:solidFill>
                <a:latin typeface="Arial"/>
                <a:cs typeface="Arial"/>
              </a:rPr>
              <a:t>closed captioning for prerecorded media in assessments, and screen readers available for students</a:t>
            </a:r>
            <a:br>
              <a:rPr lang="en-US" sz="1150" dirty="0"/>
            </a:br>
            <a:endParaRPr lang="en-US" sz="1150">
              <a:solidFill>
                <a:srgbClr val="333333"/>
              </a:solidFill>
            </a:endParaRPr>
          </a:p>
          <a:p>
            <a:pPr marL="342900" indent="-342900">
              <a:buAutoNum type="arabicPeriod"/>
            </a:pPr>
            <a:endParaRPr lang="en-US" sz="1150">
              <a:solidFill>
                <a:srgbClr val="333333"/>
              </a:solidFill>
            </a:endParaRPr>
          </a:p>
          <a:p>
            <a:pPr marL="1143000" lvl="1" indent="-457200">
              <a:buFont typeface="Arial" panose="020B0604020202020204" pitchFamily="34" charset="0"/>
              <a:buChar char="•"/>
            </a:pPr>
            <a:endParaRPr lang="en-US" sz="1150" b="0" i="0" u="none" strike="noStrike">
              <a:solidFill>
                <a:srgbClr val="333333"/>
              </a:solidFill>
              <a:effectLst/>
            </a:endParaRPr>
          </a:p>
          <a:p>
            <a:pPr marL="285750" indent="-285750">
              <a:buFont typeface="Arial" panose="020B0604020202020204" pitchFamily="34" charset="0"/>
              <a:buChar char="•"/>
            </a:pPr>
            <a:endParaRPr lang="en-US" sz="1400">
              <a:solidFill>
                <a:srgbClr val="374151"/>
              </a:solidFill>
            </a:endParaRPr>
          </a:p>
          <a:p>
            <a:pPr marL="285750" indent="-285750">
              <a:buFont typeface="Arial" panose="020B0604020202020204" pitchFamily="34" charset="0"/>
              <a:buChar char="•"/>
            </a:pPr>
            <a:endParaRPr lang="en-US" sz="1400"/>
          </a:p>
        </p:txBody>
      </p:sp>
    </p:spTree>
    <p:extLst>
      <p:ext uri="{BB962C8B-B14F-4D97-AF65-F5344CB8AC3E}">
        <p14:creationId xmlns:p14="http://schemas.microsoft.com/office/powerpoint/2010/main" val="15920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2A6250-0D84-BC2D-C8CE-52031F543E07}"/>
              </a:ext>
            </a:extLst>
          </p:cNvPr>
          <p:cNvSpPr>
            <a:spLocks noGrp="1"/>
          </p:cNvSpPr>
          <p:nvPr>
            <p:ph type="ftr" sz="quarter" idx="19"/>
          </p:nvPr>
        </p:nvSpPr>
        <p:spPr/>
        <p:txBody>
          <a:bodyPr/>
          <a:lstStyle/>
          <a:p>
            <a:r>
              <a:rPr lang="en-US" dirty="0" err="1">
                <a:latin typeface="Arial"/>
                <a:cs typeface="Arial"/>
              </a:rPr>
              <a:t>i</a:t>
            </a:r>
            <a:r>
              <a:rPr lang="en-US" dirty="0">
                <a:latin typeface="Arial"/>
                <a:cs typeface="Arial"/>
              </a:rPr>
              <a:t>-Ready Competitive Analysis</a:t>
            </a:r>
            <a:endParaRPr lang="en-US" b="0" dirty="0"/>
          </a:p>
        </p:txBody>
      </p:sp>
      <p:sp>
        <p:nvSpPr>
          <p:cNvPr id="3" name="Text Placeholder 2">
            <a:extLst>
              <a:ext uri="{FF2B5EF4-FFF2-40B4-BE49-F238E27FC236}">
                <a16:creationId xmlns:a16="http://schemas.microsoft.com/office/drawing/2014/main" id="{B154E47A-3BBA-DB93-9722-8C85E9A44972}"/>
              </a:ext>
            </a:extLst>
          </p:cNvPr>
          <p:cNvSpPr>
            <a:spLocks noGrp="1"/>
          </p:cNvSpPr>
          <p:nvPr>
            <p:ph type="body" sz="quarter" idx="17"/>
          </p:nvPr>
        </p:nvSpPr>
        <p:spPr/>
        <p:txBody>
          <a:bodyPr/>
          <a:lstStyle/>
          <a:p>
            <a:endParaRPr lang="en-US"/>
          </a:p>
        </p:txBody>
      </p:sp>
      <p:sp>
        <p:nvSpPr>
          <p:cNvPr id="4" name="Title 3">
            <a:extLst>
              <a:ext uri="{FF2B5EF4-FFF2-40B4-BE49-F238E27FC236}">
                <a16:creationId xmlns:a16="http://schemas.microsoft.com/office/drawing/2014/main" id="{45D86A30-EE9C-5C8D-8E32-6CE365D4E9E2}"/>
              </a:ext>
            </a:extLst>
          </p:cNvPr>
          <p:cNvSpPr>
            <a:spLocks noGrp="1"/>
          </p:cNvSpPr>
          <p:nvPr>
            <p:ph type="title"/>
          </p:nvPr>
        </p:nvSpPr>
        <p:spPr>
          <a:xfrm>
            <a:off x="123295" y="896881"/>
            <a:ext cx="5763609" cy="599716"/>
          </a:xfrm>
        </p:spPr>
        <p:txBody>
          <a:bodyPr/>
          <a:lstStyle/>
          <a:p>
            <a:r>
              <a:rPr lang="en-US" dirty="0" err="1">
                <a:latin typeface="Arial"/>
                <a:cs typeface="Arial"/>
              </a:rPr>
              <a:t>i</a:t>
            </a:r>
            <a:r>
              <a:rPr lang="en-US" dirty="0">
                <a:latin typeface="Arial"/>
                <a:cs typeface="Arial"/>
              </a:rPr>
              <a:t>-Ready Math Personalized Instruction</a:t>
            </a:r>
            <a:endParaRPr lang="en-US" dirty="0"/>
          </a:p>
        </p:txBody>
      </p:sp>
      <p:sp>
        <p:nvSpPr>
          <p:cNvPr id="5" name="Text Placeholder 4">
            <a:extLst>
              <a:ext uri="{FF2B5EF4-FFF2-40B4-BE49-F238E27FC236}">
                <a16:creationId xmlns:a16="http://schemas.microsoft.com/office/drawing/2014/main" id="{3A644B6F-7282-3807-C32C-6029EEFA0148}"/>
              </a:ext>
            </a:extLst>
          </p:cNvPr>
          <p:cNvSpPr>
            <a:spLocks noGrp="1"/>
          </p:cNvSpPr>
          <p:nvPr>
            <p:ph type="body" sz="quarter" idx="11"/>
          </p:nvPr>
        </p:nvSpPr>
        <p:spPr>
          <a:xfrm>
            <a:off x="76170" y="1558381"/>
            <a:ext cx="5854321" cy="4292600"/>
          </a:xfrm>
        </p:spPr>
        <p:txBody>
          <a:bodyPr vert="horz" lIns="91440" tIns="45720" rIns="91440" bIns="45720" rtlCol="0" anchor="t">
            <a:noAutofit/>
          </a:bodyPr>
          <a:lstStyle/>
          <a:p>
            <a:pPr marL="0" indent="0">
              <a:lnSpc>
                <a:spcPct val="120000"/>
              </a:lnSpc>
              <a:buNone/>
            </a:pPr>
            <a:r>
              <a:rPr lang="en-US" sz="800" b="1" dirty="0">
                <a:latin typeface="Arial"/>
                <a:cs typeface="Arial"/>
              </a:rPr>
              <a:t>The basics:</a:t>
            </a:r>
            <a:endParaRPr lang="en-US" sz="800" b="1"/>
          </a:p>
          <a:p>
            <a:pPr>
              <a:lnSpc>
                <a:spcPct val="120000"/>
              </a:lnSpc>
            </a:pPr>
            <a:r>
              <a:rPr lang="en-US" sz="800" dirty="0">
                <a:latin typeface="Arial"/>
                <a:cs typeface="Arial"/>
              </a:rPr>
              <a:t>K-8 adaptive gamified math learning curriculum and online lessons</a:t>
            </a:r>
          </a:p>
          <a:p>
            <a:pPr>
              <a:lnSpc>
                <a:spcPct val="120000"/>
              </a:lnSpc>
            </a:pPr>
            <a:r>
              <a:rPr lang="en-US" sz="800" dirty="0">
                <a:latin typeface="Arial"/>
                <a:cs typeface="Arial"/>
              </a:rPr>
              <a:t>Powered by insights from I-Ready Diagnostic</a:t>
            </a:r>
          </a:p>
          <a:p>
            <a:pPr>
              <a:lnSpc>
                <a:spcPct val="120000"/>
              </a:lnSpc>
            </a:pPr>
            <a:r>
              <a:rPr lang="en-US" sz="800" dirty="0">
                <a:latin typeface="Arial"/>
                <a:cs typeface="Arial"/>
              </a:rPr>
              <a:t>Grade K: Includes prerequisite skills for kindergarten math</a:t>
            </a:r>
          </a:p>
          <a:p>
            <a:pPr>
              <a:lnSpc>
                <a:spcPct val="120000"/>
              </a:lnSpc>
            </a:pPr>
            <a:r>
              <a:rPr lang="en-US" sz="800" dirty="0">
                <a:latin typeface="Arial"/>
                <a:cs typeface="Arial"/>
              </a:rPr>
              <a:t>Grades 1-2: Use visual models and virtual manipulatives to learn numbers through multiple modalities </a:t>
            </a:r>
          </a:p>
          <a:p>
            <a:pPr>
              <a:lnSpc>
                <a:spcPct val="120000"/>
              </a:lnSpc>
            </a:pPr>
            <a:r>
              <a:rPr lang="en-US" sz="800" dirty="0">
                <a:latin typeface="Arial"/>
                <a:cs typeface="Arial"/>
              </a:rPr>
              <a:t>Grades 3 -8: Instruction and practice with a quiz, real world to help understand the whys behind the how.</a:t>
            </a:r>
          </a:p>
          <a:p>
            <a:pPr marL="0" indent="0">
              <a:lnSpc>
                <a:spcPct val="100000"/>
              </a:lnSpc>
              <a:buNone/>
            </a:pPr>
            <a:r>
              <a:rPr lang="en-US" sz="800" b="1" dirty="0">
                <a:latin typeface="Arial"/>
                <a:cs typeface="Arial"/>
              </a:rPr>
              <a:t>Pricing: </a:t>
            </a:r>
            <a:r>
              <a:rPr lang="en-US" sz="800" err="1">
                <a:solidFill>
                  <a:srgbClr val="FFFFFF"/>
                </a:solidFill>
                <a:latin typeface="Arial"/>
                <a:cs typeface="Arial"/>
              </a:rPr>
              <a:t>i</a:t>
            </a:r>
            <a:r>
              <a:rPr lang="en-US" sz="800" dirty="0">
                <a:solidFill>
                  <a:srgbClr val="FFFFFF"/>
                </a:solidFill>
                <a:latin typeface="Arial"/>
                <a:cs typeface="Arial"/>
              </a:rPr>
              <a:t>-Ready Diagnostic and Instruction start at $30/subject/year. Cannot purchase Instruction without Diagnostic. Min 150 licenses.</a:t>
            </a:r>
            <a:endParaRPr lang="en-US" sz="800" dirty="0"/>
          </a:p>
          <a:p>
            <a:pPr marL="0" indent="0">
              <a:lnSpc>
                <a:spcPct val="120000"/>
              </a:lnSpc>
              <a:buNone/>
            </a:pPr>
            <a:r>
              <a:rPr lang="en-US" sz="800" b="1" dirty="0">
                <a:latin typeface="Arial"/>
                <a:cs typeface="Arial"/>
              </a:rPr>
              <a:t>Why ALEKS is better:</a:t>
            </a:r>
          </a:p>
          <a:p>
            <a:pPr>
              <a:lnSpc>
                <a:spcPct val="120000"/>
              </a:lnSpc>
            </a:pPr>
            <a:r>
              <a:rPr lang="en-US" sz="800" dirty="0">
                <a:solidFill>
                  <a:srgbClr val="FFFFFF"/>
                </a:solidFill>
                <a:latin typeface="Arial"/>
                <a:cs typeface="Arial"/>
              </a:rPr>
              <a:t>Teachers can align personalized path with a textbook or scope and sequence based on the precise topics each student is ready to learn without needing assignments. </a:t>
            </a:r>
          </a:p>
          <a:p>
            <a:pPr>
              <a:lnSpc>
                <a:spcPct val="120000"/>
              </a:lnSpc>
            </a:pPr>
            <a:r>
              <a:rPr lang="en-US" sz="800" dirty="0">
                <a:solidFill>
                  <a:srgbClr val="FFFFFF"/>
                </a:solidFill>
                <a:latin typeface="Arial"/>
                <a:cs typeface="Arial"/>
              </a:rPr>
              <a:t>ALEKS has the learning page, explanation page, and videos. Goes to pre-cursor lesson when student struggles and offers instruction and immediate remediation.</a:t>
            </a:r>
          </a:p>
          <a:p>
            <a:pPr>
              <a:lnSpc>
                <a:spcPct val="120000"/>
              </a:lnSpc>
            </a:pPr>
            <a:r>
              <a:rPr lang="en-US" sz="800" dirty="0">
                <a:latin typeface="Arial"/>
                <a:cs typeface="Arial"/>
              </a:rPr>
              <a:t>Weekly insights report flags students with activity that that may require teacher intervention: failed topics, decreased learning, unusual learning, procrastination. Updated after student completes a Knowledge Check.</a:t>
            </a:r>
          </a:p>
          <a:p>
            <a:pPr>
              <a:lnSpc>
                <a:spcPct val="120000"/>
              </a:lnSpc>
            </a:pPr>
            <a:r>
              <a:rPr lang="en-US" sz="800" dirty="0">
                <a:latin typeface="Arial"/>
                <a:cs typeface="Arial"/>
              </a:rPr>
              <a:t>Periodic Knowledge Checks (monthly) determine if recently-learned topics are retained or need more practice; supports mastery and long-term retention.  ​</a:t>
            </a:r>
          </a:p>
          <a:p>
            <a:pPr>
              <a:lnSpc>
                <a:spcPct val="120000"/>
              </a:lnSpc>
            </a:pPr>
            <a:r>
              <a:rPr lang="en-US" sz="800" dirty="0">
                <a:latin typeface="Arial"/>
                <a:cs typeface="Arial"/>
              </a:rPr>
              <a:t>Input your own content for flexible instruction: Teachers can customize assignments, import own content.</a:t>
            </a:r>
          </a:p>
          <a:p>
            <a:pPr>
              <a:lnSpc>
                <a:spcPct val="120000"/>
              </a:lnSpc>
            </a:pPr>
            <a:r>
              <a:rPr lang="en-US" sz="800" dirty="0">
                <a:latin typeface="Arial"/>
                <a:cs typeface="Arial"/>
              </a:rPr>
              <a:t>Time and Topic Report shows if topic was completed (Learned) or not, and detail for each question attempt: incorrect or correct, time spent on specific question, if Explain page was used, use of help aids. ALEKS pie report and “ready to learn” sections give students and teachers insight into what is needed. </a:t>
            </a:r>
            <a:endParaRPr lang="en-US" sz="800" b="0" i="0" u="none" strike="noStrike">
              <a:solidFill>
                <a:srgbClr val="FFFFFF"/>
              </a:solidFill>
              <a:effectLst/>
            </a:endParaRPr>
          </a:p>
          <a:p>
            <a:pPr marL="0" indent="0">
              <a:lnSpc>
                <a:spcPct val="120000"/>
              </a:lnSpc>
              <a:buNone/>
            </a:pPr>
            <a:endParaRPr lang="en-US" sz="800" dirty="0"/>
          </a:p>
          <a:p>
            <a:pPr algn="l" rtl="0"/>
            <a:endParaRPr lang="en-US" sz="1900"/>
          </a:p>
        </p:txBody>
      </p:sp>
      <p:sp>
        <p:nvSpPr>
          <p:cNvPr id="6" name="Text Placeholder 5">
            <a:extLst>
              <a:ext uri="{FF2B5EF4-FFF2-40B4-BE49-F238E27FC236}">
                <a16:creationId xmlns:a16="http://schemas.microsoft.com/office/drawing/2014/main" id="{6E3294EC-5ABF-B954-82DA-84F10AA3B58B}"/>
              </a:ext>
            </a:extLst>
          </p:cNvPr>
          <p:cNvSpPr>
            <a:spLocks noGrp="1"/>
          </p:cNvSpPr>
          <p:nvPr>
            <p:ph type="body" sz="quarter" idx="12"/>
          </p:nvPr>
        </p:nvSpPr>
        <p:spPr>
          <a:xfrm>
            <a:off x="6324043" y="968233"/>
            <a:ext cx="3463028" cy="523220"/>
          </a:xfrm>
        </p:spPr>
        <p:txBody>
          <a:bodyPr vert="horz" lIns="91440" tIns="45720" rIns="91440" bIns="45720" rtlCol="0" anchor="t">
            <a:normAutofit fontScale="85000" lnSpcReduction="10000"/>
          </a:bodyPr>
          <a:lstStyle/>
          <a:p>
            <a:r>
              <a:rPr lang="en-US">
                <a:latin typeface="Arial"/>
                <a:cs typeface="Arial"/>
              </a:rPr>
              <a:t>Strengths &amp; Weaknesses</a:t>
            </a:r>
            <a:endParaRPr lang="en-US"/>
          </a:p>
        </p:txBody>
      </p:sp>
      <p:sp>
        <p:nvSpPr>
          <p:cNvPr id="7" name="Text Placeholder 6">
            <a:extLst>
              <a:ext uri="{FF2B5EF4-FFF2-40B4-BE49-F238E27FC236}">
                <a16:creationId xmlns:a16="http://schemas.microsoft.com/office/drawing/2014/main" id="{418907AD-28B4-F1D4-BAFB-EE0F4F35FE42}"/>
              </a:ext>
            </a:extLst>
          </p:cNvPr>
          <p:cNvSpPr>
            <a:spLocks noGrp="1"/>
          </p:cNvSpPr>
          <p:nvPr>
            <p:ph type="body" sz="quarter" idx="13"/>
          </p:nvPr>
        </p:nvSpPr>
        <p:spPr>
          <a:xfrm>
            <a:off x="6365232" y="1560147"/>
            <a:ext cx="5646952" cy="4302897"/>
          </a:xfrm>
        </p:spPr>
        <p:txBody>
          <a:bodyPr vert="horz" lIns="91440" tIns="45720" rIns="91440" bIns="45720" rtlCol="0" anchor="t">
            <a:noAutofit/>
          </a:bodyPr>
          <a:lstStyle/>
          <a:p>
            <a:pPr marL="0" indent="0">
              <a:lnSpc>
                <a:spcPct val="100000"/>
              </a:lnSpc>
              <a:buNone/>
            </a:pPr>
            <a:r>
              <a:rPr lang="en-US" sz="900" b="1" dirty="0">
                <a:latin typeface="Arial"/>
                <a:cs typeface="Arial"/>
              </a:rPr>
              <a:t>Strengths:</a:t>
            </a:r>
          </a:p>
          <a:p>
            <a:pPr marL="347345" indent="-347345">
              <a:lnSpc>
                <a:spcPct val="100000"/>
              </a:lnSpc>
            </a:pPr>
            <a:r>
              <a:rPr lang="en-US" sz="900" dirty="0">
                <a:latin typeface="Arial"/>
                <a:cs typeface="Arial"/>
              </a:rPr>
              <a:t>Students can choose to complete lessons from Diagnostic and from teachers and play interactive learning games and activities</a:t>
            </a:r>
          </a:p>
          <a:p>
            <a:pPr marL="347345" indent="-347345">
              <a:lnSpc>
                <a:spcPct val="100000"/>
              </a:lnSpc>
            </a:pPr>
            <a:r>
              <a:rPr lang="en-US" sz="900" dirty="0">
                <a:latin typeface="Arial"/>
                <a:cs typeface="Arial"/>
              </a:rPr>
              <a:t>Diagnostic reports include instructional strengths, areas of need, and annual growth expectations</a:t>
            </a:r>
          </a:p>
          <a:p>
            <a:pPr marL="347345" indent="-347345">
              <a:lnSpc>
                <a:spcPct val="100000"/>
              </a:lnSpc>
            </a:pPr>
            <a:r>
              <a:rPr lang="en-US" sz="900" dirty="0">
                <a:latin typeface="Arial"/>
                <a:cs typeface="Arial"/>
              </a:rPr>
              <a:t>Growth Reports provide a detailed portrait of student growth and chart a path to grade-level proficiency for every student.​</a:t>
            </a:r>
          </a:p>
          <a:p>
            <a:pPr marL="347345" indent="-347345">
              <a:lnSpc>
                <a:spcPct val="100000"/>
              </a:lnSpc>
            </a:pPr>
            <a:r>
              <a:rPr lang="en-US" sz="900" dirty="0">
                <a:latin typeface="Arial"/>
                <a:cs typeface="Arial"/>
              </a:rPr>
              <a:t>Teacher toolbox provides teachers with resources for scaffolding instruction</a:t>
            </a:r>
          </a:p>
          <a:p>
            <a:pPr marL="347345" indent="-347345">
              <a:lnSpc>
                <a:spcPct val="100000"/>
              </a:lnSpc>
            </a:pPr>
            <a:r>
              <a:rPr lang="en-US" sz="900" dirty="0">
                <a:latin typeface="Arial"/>
                <a:cs typeface="Arial"/>
              </a:rPr>
              <a:t>Reports for Student Grade &amp; Activity Reports, Domain Progress, Activity Overview, and Time-on-Task</a:t>
            </a:r>
          </a:p>
          <a:p>
            <a:pPr marL="0" indent="0">
              <a:lnSpc>
                <a:spcPct val="100000"/>
              </a:lnSpc>
              <a:buNone/>
            </a:pPr>
            <a:r>
              <a:rPr lang="en-US" sz="900" b="1" dirty="0">
                <a:latin typeface="Arial"/>
                <a:cs typeface="Arial"/>
              </a:rPr>
              <a:t>Weaknesses: </a:t>
            </a:r>
          </a:p>
          <a:p>
            <a:pPr marL="347345" indent="-347345">
              <a:lnSpc>
                <a:spcPct val="100000"/>
              </a:lnSpc>
            </a:pPr>
            <a:r>
              <a:rPr lang="en-US" sz="900" err="1">
                <a:latin typeface="Arial"/>
                <a:cs typeface="Arial"/>
              </a:rPr>
              <a:t>i</a:t>
            </a:r>
            <a:r>
              <a:rPr lang="en-US" sz="900" dirty="0">
                <a:latin typeface="Arial"/>
                <a:cs typeface="Arial"/>
              </a:rPr>
              <a:t>-Ready's broad student groups averaged over domain performance in diagnostic​ and is taken 3 times a year at the beginning, middle, and end of the year only</a:t>
            </a:r>
          </a:p>
          <a:p>
            <a:pPr marL="347345" indent="-347345">
              <a:lnSpc>
                <a:spcPct val="100000"/>
              </a:lnSpc>
            </a:pPr>
            <a:r>
              <a:rPr lang="en-US" sz="900" dirty="0">
                <a:latin typeface="Arial"/>
                <a:cs typeface="Arial"/>
              </a:rPr>
              <a:t>Broadly prescribed based on diagnostic scale score and what students who score in similar range are likely to need  </a:t>
            </a:r>
          </a:p>
          <a:p>
            <a:pPr marL="347345" indent="-347345">
              <a:lnSpc>
                <a:spcPct val="100000"/>
              </a:lnSpc>
            </a:pPr>
            <a:r>
              <a:rPr lang="en-US" sz="900" dirty="0">
                <a:latin typeface="Arial"/>
                <a:cs typeface="Arial"/>
              </a:rPr>
              <a:t>Only at grade level instruction, you have to buy add </a:t>
            </a:r>
            <a:r>
              <a:rPr lang="en-US" sz="900" err="1">
                <a:latin typeface="Arial"/>
                <a:cs typeface="Arial"/>
              </a:rPr>
              <a:t>ons</a:t>
            </a:r>
            <a:r>
              <a:rPr lang="en-US" sz="900" dirty="0">
                <a:latin typeface="Arial"/>
                <a:cs typeface="Arial"/>
              </a:rPr>
              <a:t> (like math instructional books) to get scaffolding and just in time for struggling students that are below level</a:t>
            </a:r>
            <a:endParaRPr lang="en-US" sz="900"/>
          </a:p>
          <a:p>
            <a:pPr marL="347345" indent="-347345">
              <a:lnSpc>
                <a:spcPct val="100000"/>
              </a:lnSpc>
            </a:pPr>
            <a:r>
              <a:rPr lang="en-US" sz="900" dirty="0">
                <a:solidFill>
                  <a:srgbClr val="333333"/>
                </a:solidFill>
                <a:latin typeface="Arial"/>
                <a:cs typeface="Arial"/>
              </a:rPr>
              <a:t>No customization, textbook integration; difficult to align instruction to a scope and sequence </a:t>
            </a:r>
            <a:endParaRPr lang="en-US" sz="900" dirty="0">
              <a:latin typeface="Arial"/>
              <a:cs typeface="Arial"/>
            </a:endParaRPr>
          </a:p>
          <a:p>
            <a:pPr marL="347345" indent="-347345">
              <a:lnSpc>
                <a:spcPct val="100000"/>
              </a:lnSpc>
            </a:pPr>
            <a:r>
              <a:rPr lang="en-US" sz="900" dirty="0">
                <a:latin typeface="Arial"/>
                <a:cs typeface="Arial"/>
              </a:rPr>
              <a:t>6-8 students complain that the games are too childish and made for elementary kids and have similar question types throughout. </a:t>
            </a:r>
            <a:endParaRPr lang="en-US" sz="900"/>
          </a:p>
          <a:p>
            <a:pPr marL="347345" indent="-347345">
              <a:lnSpc>
                <a:spcPct val="100000"/>
              </a:lnSpc>
            </a:pPr>
            <a:r>
              <a:rPr lang="en-US" sz="900" dirty="0">
                <a:latin typeface="Arial"/>
                <a:cs typeface="Arial"/>
              </a:rPr>
              <a:t>Lessons are exploratory and not supportive, and teachers can see that students completed the lesson, but not what questions they got wrong, and you can't pause a lesson or save your work and it quickly times out so you must complete it in one sitting.</a:t>
            </a:r>
          </a:p>
          <a:p>
            <a:pPr marL="0" indent="0">
              <a:buNone/>
            </a:pPr>
            <a:endParaRPr lang="en-US"/>
          </a:p>
          <a:p>
            <a:pPr lvl="1"/>
            <a:endParaRPr lang="en-US" sz="1100"/>
          </a:p>
        </p:txBody>
      </p:sp>
    </p:spTree>
    <p:extLst>
      <p:ext uri="{BB962C8B-B14F-4D97-AF65-F5344CB8AC3E}">
        <p14:creationId xmlns:p14="http://schemas.microsoft.com/office/powerpoint/2010/main" val="119857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BE99C31-4A17-E345-84C9-32D9B507E129}"/>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dirty="0">
                <a:latin typeface="Arial"/>
                <a:cs typeface="Arial"/>
              </a:rPr>
              <a:t>I-Ready Competitive</a:t>
            </a:r>
            <a:r>
              <a:rPr lang="en-US" sz="1200" dirty="0">
                <a:latin typeface="Arial"/>
                <a:cs typeface="Arial"/>
              </a:rPr>
              <a:t> Analysis</a:t>
            </a:r>
            <a:endParaRPr lang="en-US" dirty="0">
              <a:latin typeface="Arial"/>
              <a:cs typeface="Arial"/>
            </a:endParaRPr>
          </a:p>
        </p:txBody>
      </p:sp>
      <p:sp>
        <p:nvSpPr>
          <p:cNvPr id="11" name="Text Placeholder 10">
            <a:extLst>
              <a:ext uri="{FF2B5EF4-FFF2-40B4-BE49-F238E27FC236}">
                <a16:creationId xmlns:a16="http://schemas.microsoft.com/office/drawing/2014/main" id="{4593A17A-AEDC-5E44-B4FB-A8B399EA20F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143890" y="1010152"/>
            <a:ext cx="5718830" cy="599716"/>
          </a:xfrm>
        </p:spPr>
        <p:txBody>
          <a:bodyPr>
            <a:normAutofit/>
          </a:bodyPr>
          <a:lstStyle/>
          <a:p>
            <a:r>
              <a:rPr lang="en-US" dirty="0" err="1">
                <a:latin typeface="Arial"/>
                <a:cs typeface="Arial"/>
              </a:rPr>
              <a:t>i</a:t>
            </a:r>
            <a:r>
              <a:rPr lang="en-US" dirty="0">
                <a:latin typeface="Arial"/>
                <a:cs typeface="Arial"/>
              </a:rPr>
              <a:t>-Ready ELA Personalized Instruction</a:t>
            </a:r>
            <a:endParaRPr lang="en-US" b="0" dirty="0">
              <a:latin typeface="Arial"/>
              <a:cs typeface="Arial"/>
            </a:endParaRP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1"/>
          </p:nvPr>
        </p:nvSpPr>
        <p:spPr>
          <a:xfrm>
            <a:off x="228354" y="1743732"/>
            <a:ext cx="5770209" cy="4292600"/>
          </a:xfrm>
        </p:spPr>
        <p:txBody>
          <a:bodyPr vert="horz" lIns="91440" tIns="45720" rIns="91440" bIns="45720" rtlCol="0" anchor="t">
            <a:noAutofit/>
          </a:bodyPr>
          <a:lstStyle/>
          <a:p>
            <a:pPr marL="0" indent="0" rtl="0" fontAlgn="ctr">
              <a:lnSpc>
                <a:spcPct val="200000"/>
              </a:lnSpc>
              <a:spcBef>
                <a:spcPts val="0"/>
              </a:spcBef>
              <a:spcAft>
                <a:spcPts val="0"/>
              </a:spcAft>
              <a:buNone/>
            </a:pPr>
            <a:r>
              <a:rPr lang="en-US" sz="900" b="1" i="0" u="none" strike="noStrike" dirty="0">
                <a:effectLst/>
                <a:latin typeface="Arial"/>
                <a:cs typeface="Arial"/>
              </a:rPr>
              <a:t>The basics:</a:t>
            </a:r>
          </a:p>
          <a:p>
            <a:pPr fontAlgn="ctr">
              <a:lnSpc>
                <a:spcPct val="200000"/>
              </a:lnSpc>
              <a:spcBef>
                <a:spcPts val="0"/>
              </a:spcBef>
            </a:pPr>
            <a:r>
              <a:rPr lang="en-US" sz="900" dirty="0">
                <a:latin typeface="Arial"/>
                <a:cs typeface="Arial"/>
              </a:rPr>
              <a:t>K-8 adaptive gamified ELA learning curriculum and online lessons</a:t>
            </a:r>
          </a:p>
          <a:p>
            <a:pPr fontAlgn="ctr">
              <a:lnSpc>
                <a:spcPct val="200000"/>
              </a:lnSpc>
              <a:spcBef>
                <a:spcPts val="0"/>
              </a:spcBef>
            </a:pPr>
            <a:r>
              <a:rPr lang="en-US" sz="900" dirty="0">
                <a:latin typeface="Arial"/>
                <a:cs typeface="Arial"/>
              </a:rPr>
              <a:t>Powered by insights from I-Ready Diagnostic</a:t>
            </a:r>
          </a:p>
          <a:p>
            <a:pPr>
              <a:lnSpc>
                <a:spcPct val="120000"/>
              </a:lnSpc>
            </a:pPr>
            <a:r>
              <a:rPr lang="en-US" sz="900" dirty="0">
                <a:latin typeface="Arial"/>
                <a:cs typeface="Arial"/>
              </a:rPr>
              <a:t>Magnetic Reading is used as a component to this for grades K-5 </a:t>
            </a:r>
          </a:p>
          <a:p>
            <a:pPr>
              <a:lnSpc>
                <a:spcPct val="120000"/>
              </a:lnSpc>
            </a:pPr>
            <a:r>
              <a:rPr lang="en-US" sz="900" dirty="0">
                <a:latin typeface="Arial"/>
                <a:cs typeface="Arial"/>
              </a:rPr>
              <a:t>Gamification for ELA </a:t>
            </a:r>
          </a:p>
          <a:p>
            <a:pPr marL="0" indent="0" fontAlgn="ctr">
              <a:buNone/>
            </a:pPr>
            <a:r>
              <a:rPr lang="en-US" sz="900" b="1" i="0" u="none" strike="noStrike" dirty="0">
                <a:effectLst/>
                <a:latin typeface="Arial"/>
                <a:cs typeface="Arial"/>
              </a:rPr>
              <a:t>Pricing</a:t>
            </a:r>
            <a:r>
              <a:rPr lang="en-US" sz="900" b="1" dirty="0">
                <a:latin typeface="Arial"/>
                <a:cs typeface="Arial"/>
              </a:rPr>
              <a:t>: </a:t>
            </a:r>
            <a:r>
              <a:rPr lang="en-US" sz="900" dirty="0">
                <a:latin typeface="Arial"/>
                <a:cs typeface="Arial"/>
              </a:rPr>
              <a:t> </a:t>
            </a:r>
            <a:r>
              <a:rPr lang="en-US" sz="900" err="1">
                <a:latin typeface="Arial"/>
                <a:cs typeface="Arial"/>
              </a:rPr>
              <a:t>i</a:t>
            </a:r>
            <a:r>
              <a:rPr lang="en-US" sz="900" dirty="0">
                <a:latin typeface="Arial"/>
                <a:cs typeface="Arial"/>
              </a:rPr>
              <a:t>-Ready Diagnostic starts at $6 per subject, per year. </a:t>
            </a:r>
            <a:r>
              <a:rPr lang="en-US" sz="900" err="1">
                <a:latin typeface="Arial"/>
                <a:cs typeface="Arial"/>
              </a:rPr>
              <a:t>i</a:t>
            </a:r>
            <a:r>
              <a:rPr lang="en-US" sz="900" dirty="0">
                <a:latin typeface="Arial"/>
                <a:cs typeface="Arial"/>
              </a:rPr>
              <a:t>-Ready</a:t>
            </a:r>
            <a:r>
              <a:rPr lang="en-US" sz="900" dirty="0">
                <a:solidFill>
                  <a:srgbClr val="FFFFFF"/>
                </a:solidFill>
                <a:latin typeface="Arial"/>
                <a:cs typeface="Arial"/>
              </a:rPr>
              <a:t> Diagnostic and Instruction start at $30 per subject, per year. Cannot purchase Instruction without Diagnostic. Min 150 licenses.</a:t>
            </a:r>
          </a:p>
          <a:p>
            <a:pPr marL="0" indent="0" fontAlgn="ctr">
              <a:lnSpc>
                <a:spcPct val="200000"/>
              </a:lnSpc>
              <a:spcBef>
                <a:spcPts val="0"/>
              </a:spcBef>
              <a:buNone/>
            </a:pPr>
            <a:endParaRPr lang="en-US" sz="900" b="1" dirty="0">
              <a:latin typeface="Arial"/>
              <a:cs typeface="Arial"/>
            </a:endParaRPr>
          </a:p>
          <a:p>
            <a:pPr marL="0" indent="0">
              <a:lnSpc>
                <a:spcPct val="200000"/>
              </a:lnSpc>
              <a:spcBef>
                <a:spcPts val="0"/>
              </a:spcBef>
              <a:buNone/>
            </a:pPr>
            <a:r>
              <a:rPr lang="en-US" sz="900" b="1" dirty="0">
                <a:effectLst/>
                <a:latin typeface="Arial"/>
                <a:cs typeface="Arial"/>
              </a:rPr>
              <a:t>Why </a:t>
            </a:r>
            <a:r>
              <a:rPr lang="en-US" sz="900" b="1" dirty="0">
                <a:latin typeface="Arial"/>
                <a:cs typeface="Arial"/>
              </a:rPr>
              <a:t>Achieve3000</a:t>
            </a:r>
            <a:r>
              <a:rPr lang="en-US" sz="900" b="1" dirty="0">
                <a:effectLst/>
                <a:latin typeface="Arial"/>
                <a:cs typeface="Arial"/>
              </a:rPr>
              <a:t> </a:t>
            </a:r>
            <a:r>
              <a:rPr lang="en-US" sz="900" b="1" dirty="0">
                <a:latin typeface="Arial"/>
                <a:cs typeface="Arial"/>
              </a:rPr>
              <a:t>Literacy is </a:t>
            </a:r>
            <a:r>
              <a:rPr lang="en-US" sz="900" b="1" dirty="0">
                <a:effectLst/>
                <a:latin typeface="Arial"/>
                <a:cs typeface="Arial"/>
              </a:rPr>
              <a:t>better:</a:t>
            </a:r>
            <a:r>
              <a:rPr lang="en-US" sz="900" b="1" dirty="0">
                <a:latin typeface="Arial"/>
                <a:cs typeface="Arial"/>
              </a:rPr>
              <a:t> </a:t>
            </a:r>
            <a:endParaRPr lang="en-US" sz="900" dirty="0">
              <a:latin typeface="Arial"/>
              <a:cs typeface="Arial"/>
            </a:endParaRPr>
          </a:p>
          <a:p>
            <a:pPr>
              <a:lnSpc>
                <a:spcPct val="100000"/>
              </a:lnSpc>
            </a:pPr>
            <a:r>
              <a:rPr lang="en-US" sz="900" dirty="0">
                <a:latin typeface="Arial"/>
                <a:cs typeface="Arial"/>
              </a:rPr>
              <a:t>12 Lexile levels to differentiate reading easily for teachers and have a standardized benchmark for growth</a:t>
            </a:r>
          </a:p>
          <a:p>
            <a:pPr>
              <a:lnSpc>
                <a:spcPct val="100000"/>
              </a:lnSpc>
            </a:pPr>
            <a:r>
              <a:rPr lang="en-US" sz="900" dirty="0">
                <a:latin typeface="Arial"/>
                <a:cs typeface="Arial"/>
              </a:rPr>
              <a:t>A3K uses Lexile growth as a concrete benchmark for measuring student growth and more direct with areas of growth for students in specific Lexile growth, </a:t>
            </a:r>
            <a:r>
              <a:rPr lang="en-US" sz="900" err="1">
                <a:latin typeface="Arial"/>
                <a:cs typeface="Arial"/>
              </a:rPr>
              <a:t>i</a:t>
            </a:r>
            <a:r>
              <a:rPr lang="en-US" sz="900" dirty="0">
                <a:latin typeface="Arial"/>
                <a:cs typeface="Arial"/>
              </a:rPr>
              <a:t>-Ready doesn’t use Lexile growth at all</a:t>
            </a:r>
          </a:p>
          <a:p>
            <a:pPr>
              <a:lnSpc>
                <a:spcPct val="100000"/>
              </a:lnSpc>
            </a:pPr>
            <a:r>
              <a:rPr lang="en-US" sz="900" dirty="0">
                <a:latin typeface="Arial"/>
                <a:cs typeface="Arial"/>
              </a:rPr>
              <a:t>In Word Studio teachers can find lessons designed to support their students’ needs in literacy and a teacher-led instructional video that can be used independently or in small group instruction</a:t>
            </a:r>
          </a:p>
          <a:p>
            <a:pPr>
              <a:lnSpc>
                <a:spcPct val="100000"/>
              </a:lnSpc>
            </a:pPr>
            <a:r>
              <a:rPr lang="en-US" sz="900" dirty="0">
                <a:latin typeface="Arial"/>
                <a:cs typeface="Arial"/>
              </a:rPr>
              <a:t>We’re focused on mastery and creating lifelong learners from Smarty, AL, and A3K</a:t>
            </a:r>
          </a:p>
          <a:p>
            <a:pPr>
              <a:lnSpc>
                <a:spcPct val="100000"/>
              </a:lnSpc>
            </a:pPr>
            <a:r>
              <a:rPr lang="en-US" sz="900" err="1">
                <a:latin typeface="Arial"/>
                <a:cs typeface="Arial"/>
              </a:rPr>
              <a:t>i</a:t>
            </a:r>
            <a:r>
              <a:rPr lang="en-US" sz="900" dirty="0">
                <a:latin typeface="Arial"/>
                <a:cs typeface="Arial"/>
              </a:rPr>
              <a:t>-Ready only has reading and mathematics, where we have culturally relevant text including social studies and science in Actively Lean and A3K</a:t>
            </a:r>
          </a:p>
          <a:p>
            <a:pPr>
              <a:lnSpc>
                <a:spcPct val="100000"/>
              </a:lnSpc>
            </a:pPr>
            <a:endParaRPr lang="en-US" sz="800"/>
          </a:p>
          <a:p>
            <a:pPr marL="0" indent="0" fontAlgn="ctr">
              <a:spcBef>
                <a:spcPts val="0"/>
              </a:spcBef>
              <a:buNone/>
            </a:pPr>
            <a:endParaRPr lang="en-US" sz="800" b="1"/>
          </a:p>
        </p:txBody>
      </p:sp>
      <p:sp>
        <p:nvSpPr>
          <p:cNvPr id="10" name="Text Placeholder 9">
            <a:extLst>
              <a:ext uri="{FF2B5EF4-FFF2-40B4-BE49-F238E27FC236}">
                <a16:creationId xmlns:a16="http://schemas.microsoft.com/office/drawing/2014/main" id="{E6FB696F-1CA7-A446-B5C6-AB9D616B09FA}"/>
              </a:ext>
            </a:extLst>
          </p:cNvPr>
          <p:cNvSpPr>
            <a:spLocks noGrp="1"/>
          </p:cNvSpPr>
          <p:nvPr>
            <p:ph type="body" sz="quarter" idx="12"/>
          </p:nvPr>
        </p:nvSpPr>
        <p:spPr>
          <a:xfrm>
            <a:off x="6365232" y="1009422"/>
            <a:ext cx="4668708" cy="523220"/>
          </a:xfrm>
        </p:spPr>
        <p:txBody>
          <a:bodyPr vert="horz" lIns="91440" tIns="45720" rIns="91440" bIns="45720" rtlCol="0" anchor="t">
            <a:noAutofit/>
          </a:bodyPr>
          <a:lstStyle/>
          <a:p>
            <a:r>
              <a:rPr lang="en-US" sz="2200">
                <a:latin typeface="Arial"/>
                <a:cs typeface="Arial"/>
              </a:rPr>
              <a:t>Strengths &amp; Weaknesses</a:t>
            </a:r>
          </a:p>
        </p:txBody>
      </p:sp>
      <p:sp>
        <p:nvSpPr>
          <p:cNvPr id="25" name="Text Placeholder 24">
            <a:extLst>
              <a:ext uri="{FF2B5EF4-FFF2-40B4-BE49-F238E27FC236}">
                <a16:creationId xmlns:a16="http://schemas.microsoft.com/office/drawing/2014/main" id="{5C01FFBA-0125-5E4A-B96E-FEBD037D8983}"/>
              </a:ext>
            </a:extLst>
          </p:cNvPr>
          <p:cNvSpPr>
            <a:spLocks noGrp="1"/>
          </p:cNvSpPr>
          <p:nvPr>
            <p:ph type="body" sz="quarter" idx="13"/>
          </p:nvPr>
        </p:nvSpPr>
        <p:spPr>
          <a:xfrm>
            <a:off x="6262259" y="1539553"/>
            <a:ext cx="5780817" cy="4313194"/>
          </a:xfrm>
        </p:spPr>
        <p:txBody>
          <a:bodyPr vert="horz" lIns="91440" tIns="45720" rIns="91440" bIns="45720" rtlCol="0" anchor="t">
            <a:noAutofit/>
          </a:bodyPr>
          <a:lstStyle/>
          <a:p>
            <a:pPr marL="0" indent="0" algn="l">
              <a:lnSpc>
                <a:spcPct val="100000"/>
              </a:lnSpc>
              <a:buNone/>
            </a:pPr>
            <a:r>
              <a:rPr lang="en-US" sz="900" b="1" dirty="0">
                <a:effectLst/>
                <a:latin typeface="Arial"/>
                <a:cs typeface="Arial"/>
              </a:rPr>
              <a:t>Strengths:</a:t>
            </a:r>
          </a:p>
          <a:p>
            <a:pPr marL="347345" indent="-347345">
              <a:lnSpc>
                <a:spcPct val="100000"/>
              </a:lnSpc>
            </a:pPr>
            <a:r>
              <a:rPr lang="en-US" sz="900" dirty="0">
                <a:effectLst/>
                <a:latin typeface="Arial"/>
                <a:cs typeface="Arial"/>
              </a:rPr>
              <a:t>Combining an adaptive, motivating game-like environment with rigorous, standards-aligned curriculum with immediate feedback for literacy and ELA</a:t>
            </a:r>
          </a:p>
          <a:p>
            <a:pPr marL="347345" indent="-347345">
              <a:lnSpc>
                <a:spcPct val="100000"/>
              </a:lnSpc>
            </a:pPr>
            <a:r>
              <a:rPr lang="en-US" sz="900" dirty="0">
                <a:latin typeface="Arial"/>
                <a:cs typeface="Arial"/>
              </a:rPr>
              <a:t>Teacher toolbox provides teachers with resources for scaffolding instruction</a:t>
            </a:r>
          </a:p>
          <a:p>
            <a:pPr marL="347345" indent="-347345">
              <a:lnSpc>
                <a:spcPct val="100000"/>
              </a:lnSpc>
            </a:pPr>
            <a:r>
              <a:rPr lang="en-US" sz="900" dirty="0" err="1">
                <a:effectLst/>
                <a:latin typeface="Arial"/>
                <a:cs typeface="Arial"/>
              </a:rPr>
              <a:t>i</a:t>
            </a:r>
            <a:r>
              <a:rPr lang="en-US" sz="900" dirty="0">
                <a:effectLst/>
                <a:latin typeface="Arial"/>
                <a:cs typeface="Arial"/>
              </a:rPr>
              <a:t>-Ready tailors learning paths to each student's individual needs. It assesses their strengths and weaknesses and adjusts the content and difficulty level accordingly, ensuring a personalized and targeted learning experience</a:t>
            </a:r>
            <a:r>
              <a:rPr lang="en-US" sz="900" dirty="0">
                <a:latin typeface="Arial"/>
                <a:cs typeface="Arial"/>
              </a:rPr>
              <a:t> </a:t>
            </a:r>
          </a:p>
          <a:p>
            <a:pPr marL="347345" indent="-347345">
              <a:lnSpc>
                <a:spcPct val="100000"/>
              </a:lnSpc>
            </a:pPr>
            <a:r>
              <a:rPr lang="en-US" sz="900" dirty="0">
                <a:effectLst/>
                <a:latin typeface="Arial"/>
                <a:cs typeface="Arial"/>
              </a:rPr>
              <a:t>The platform provides a wide range of ELA activities and resources, allowing educators to differentiate instruction based on student abilities</a:t>
            </a:r>
            <a:endParaRPr lang="en-US" sz="900"/>
          </a:p>
          <a:p>
            <a:pPr marL="347345" indent="-347345">
              <a:lnSpc>
                <a:spcPct val="100000"/>
              </a:lnSpc>
            </a:pPr>
            <a:r>
              <a:rPr lang="en-US" sz="900" dirty="0">
                <a:effectLst/>
                <a:latin typeface="Arial"/>
                <a:cs typeface="Arial"/>
              </a:rPr>
              <a:t>The program incorporates interactive and engaging ELA content, including multimedia elements, which can capture students' attention and make learning more enjoyable</a:t>
            </a:r>
          </a:p>
          <a:p>
            <a:pPr marL="0" indent="0">
              <a:lnSpc>
                <a:spcPct val="100000"/>
              </a:lnSpc>
              <a:buNone/>
            </a:pPr>
            <a:r>
              <a:rPr lang="en-US" sz="900" b="1" dirty="0">
                <a:effectLst/>
                <a:latin typeface="Arial"/>
                <a:cs typeface="Arial"/>
              </a:rPr>
              <a:t>Weaknesses:</a:t>
            </a:r>
          </a:p>
          <a:p>
            <a:pPr marL="347345" indent="-347345">
              <a:lnSpc>
                <a:spcPct val="100000"/>
              </a:lnSpc>
            </a:pPr>
            <a:r>
              <a:rPr lang="en-US" sz="900" dirty="0">
                <a:latin typeface="Arial"/>
                <a:cs typeface="Arial"/>
              </a:rPr>
              <a:t>They have a very serious, data and science heavy brand, which is not very fun and inviting for students</a:t>
            </a:r>
          </a:p>
          <a:p>
            <a:pPr marL="347345" indent="-347345">
              <a:lnSpc>
                <a:spcPct val="100000"/>
              </a:lnSpc>
            </a:pPr>
            <a:r>
              <a:rPr lang="en-US" sz="900" dirty="0">
                <a:latin typeface="Arial"/>
                <a:cs typeface="Arial"/>
              </a:rPr>
              <a:t>ELA personal instruction primarily relies on digital content and interactions. This approach may not fully replace the benefits of in-person teacher-student interactions, which can include nuanced discussions, immediate feedback, and personalized guidance.</a:t>
            </a:r>
          </a:p>
          <a:p>
            <a:pPr marL="347345" indent="-347345">
              <a:lnSpc>
                <a:spcPct val="100000"/>
              </a:lnSpc>
            </a:pPr>
            <a:r>
              <a:rPr lang="en-US" sz="900" dirty="0" err="1">
                <a:latin typeface="Arial"/>
                <a:cs typeface="Arial"/>
              </a:rPr>
              <a:t>i</a:t>
            </a:r>
            <a:r>
              <a:rPr lang="en-US" sz="900" dirty="0">
                <a:latin typeface="Arial"/>
                <a:cs typeface="Arial"/>
              </a:rPr>
              <a:t>-Ready may not always foster a deep understanding of the broader context of literary works. They might prioritize skill-building over fostering a genuine love for literature and writing. </a:t>
            </a:r>
          </a:p>
          <a:p>
            <a:pPr marL="347345" indent="-347345">
              <a:lnSpc>
                <a:spcPct val="100000"/>
              </a:lnSpc>
            </a:pPr>
            <a:r>
              <a:rPr lang="en-US" sz="900" dirty="0" err="1">
                <a:latin typeface="Arial"/>
                <a:cs typeface="Arial"/>
              </a:rPr>
              <a:t>i</a:t>
            </a:r>
            <a:r>
              <a:rPr lang="en-US" sz="900" dirty="0">
                <a:latin typeface="Arial"/>
                <a:cs typeface="Arial"/>
              </a:rPr>
              <a:t>-Ready’s messaging is still focused on unfinished learning from the pandemic</a:t>
            </a:r>
          </a:p>
          <a:p>
            <a:pPr marL="347345" indent="-347345">
              <a:lnSpc>
                <a:spcPct val="100000"/>
              </a:lnSpc>
            </a:pPr>
            <a:r>
              <a:rPr lang="en-US" sz="900" dirty="0">
                <a:latin typeface="Arial"/>
                <a:cs typeface="Arial"/>
              </a:rPr>
              <a:t>There is no way to ensure students are actively working in the platform like an "are you still here?" Message, so idle time with the platform open is reported as time spent learning. </a:t>
            </a:r>
            <a:endParaRPr lang="en-US" sz="900" dirty="0">
              <a:solidFill>
                <a:srgbClr val="000000"/>
              </a:solidFill>
            </a:endParaRPr>
          </a:p>
        </p:txBody>
      </p:sp>
    </p:spTree>
    <p:extLst>
      <p:ext uri="{BB962C8B-B14F-4D97-AF65-F5344CB8AC3E}">
        <p14:creationId xmlns:p14="http://schemas.microsoft.com/office/powerpoint/2010/main" val="2357238668"/>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8261D3AF-6852-2243-ABF6-FADA038919A9}"/>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EA385D6B-4EF4-6D42-BF9E-44CCC2462BC8}"/>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085A0D93-95E2-C248-A4D4-E7E889F5F725}"/>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99DB0A0A-A216-0F41-8CD3-8F8FC6E75E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7D1060D41734FA66F881F2ABC48F6" ma:contentTypeVersion="16" ma:contentTypeDescription="Create a new document." ma:contentTypeScope="" ma:versionID="942e668c532cfb77f01af70ff2d96326">
  <xsd:schema xmlns:xsd="http://www.w3.org/2001/XMLSchema" xmlns:xs="http://www.w3.org/2001/XMLSchema" xmlns:p="http://schemas.microsoft.com/office/2006/metadata/properties" xmlns:ns2="e98b4678-e5f3-4615-b0b8-c2c0dc05eb05" xmlns:ns3="18a211f0-3948-451d-a1d5-ef0fca2b39e8" targetNamespace="http://schemas.microsoft.com/office/2006/metadata/properties" ma:root="true" ma:fieldsID="a7d8180b95fa213a18e4fc114955af1d" ns2:_="" ns3:_="">
    <xsd:import namespace="e98b4678-e5f3-4615-b0b8-c2c0dc05eb05"/>
    <xsd:import namespace="18a211f0-3948-451d-a1d5-ef0fca2b39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b4678-e5f3-4615-b0b8-c2c0dc05e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211f0-3948-451d-a1d5-ef0fca2b39e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cd16328-e3db-4210-bc62-687c21921098}" ma:internalName="TaxCatchAll" ma:showField="CatchAllData" ma:web="18a211f0-3948-451d-a1d5-ef0fca2b39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a211f0-3948-451d-a1d5-ef0fca2b39e8" xsi:nil="true"/>
    <lcf76f155ced4ddcb4097134ff3c332f xmlns="e98b4678-e5f3-4615-b0b8-c2c0dc05eb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FF998C-EEC3-47CC-AF91-B0AED29B8411}">
  <ds:schemaRefs>
    <ds:schemaRef ds:uri="18a211f0-3948-451d-a1d5-ef0fca2b39e8"/>
    <ds:schemaRef ds:uri="e98b4678-e5f3-4615-b0b8-c2c0dc05eb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F8799B-6FAE-4864-B7CC-0F0A5176BB05}">
  <ds:schemaRefs>
    <ds:schemaRef ds:uri="http://schemas.microsoft.com/sharepoint/v3/contenttype/forms"/>
  </ds:schemaRefs>
</ds:datastoreItem>
</file>

<file path=customXml/itemProps3.xml><?xml version="1.0" encoding="utf-8"?>
<ds:datastoreItem xmlns:ds="http://schemas.openxmlformats.org/officeDocument/2006/customXml" ds:itemID="{44FB1409-6A3F-404B-9217-7ED1FD83E38F}">
  <ds:schemaRefs>
    <ds:schemaRef ds:uri="18a211f0-3948-451d-a1d5-ef0fca2b39e8"/>
    <ds:schemaRef ds:uri="e98b4678-e5f3-4615-b0b8-c2c0dc05eb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Slides>
  <Notes>5</Notes>
  <HiddenSlides>0</HiddenSlide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Cover Slides</vt:lpstr>
      <vt:lpstr>1_Cover Slides</vt:lpstr>
      <vt:lpstr>Master Slide White Header</vt:lpstr>
      <vt:lpstr>Master Slide Gray Header</vt:lpstr>
      <vt:lpstr>IReady Competitive Analysis</vt:lpstr>
      <vt:lpstr>I-Ready</vt:lpstr>
      <vt:lpstr>What Sets iReady Apart:</vt:lpstr>
      <vt:lpstr>Why is i-Ready so popular? </vt:lpstr>
      <vt:lpstr>i-Ready Math Personalized Instruction</vt:lpstr>
      <vt:lpstr>i-Ready ELA Personalized Instruction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with Silhouetted Photo in RED</dc:title>
  <dc:creator>Dobbeleare, Marisa</dc:creator>
  <cp:revision>373</cp:revision>
  <dcterms:created xsi:type="dcterms:W3CDTF">2022-02-03T17:56:20Z</dcterms:created>
  <dcterms:modified xsi:type="dcterms:W3CDTF">2023-09-15T18:52:36Z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0x0101004C27D1060D41734FA66F881F2ABC48F6</vt:lpwstr>
  </property>
  <property fmtid="{D5CDD505-2E9C-101B-9397-08002B2CF9AE}" pid="3" name="MediaServiceImageTags">
    <vt:lpwstr/>
  </property>
</Properties>
</file>