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 id="2147483930" r:id="rId5"/>
    <p:sldMasterId id="2147483928" r:id="rId6"/>
    <p:sldMasterId id="2147483929" r:id="rId7"/>
  </p:sldMasterIdLst>
  <p:notesMasterIdLst>
    <p:notesMasterId r:id="rId15"/>
  </p:notesMasterIdLst>
  <p:handoutMasterIdLst>
    <p:handoutMasterId r:id="rId16"/>
  </p:handoutMasterIdLst>
  <p:sldIdLst>
    <p:sldId id="466" r:id="rId8"/>
    <p:sldId id="474" r:id="rId9"/>
    <p:sldId id="487" r:id="rId10"/>
    <p:sldId id="630" r:id="rId11"/>
    <p:sldId id="637" r:id="rId12"/>
    <p:sldId id="635" r:id="rId13"/>
    <p:sldId id="63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7C7552-2AA1-BEB7-EAA6-2191ED7FDA72}" name="Cannida, Matthew" initials="CM" userId="S::matthew.cannida@mheducation.com::85235df8-d4a4-473a-85b3-d615ddad5c98" providerId="AD"/>
  <p188:author id="{1C3213B1-44BB-008E-34C7-8E179DBE7270}" name="Lewis, Joanna" initials="JL" userId="S::joanna.lewis@mheducation.com::52f17f56-5811-48de-a388-c12dfa025c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DBB"/>
    <a:srgbClr val="9EBDF9"/>
    <a:srgbClr val="800E14"/>
    <a:srgbClr val="FFB3B6"/>
    <a:srgbClr val="FF4D55"/>
    <a:srgbClr val="991219"/>
    <a:srgbClr val="8D6BB3"/>
    <a:srgbClr val="E5E5E5"/>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1479D-8EDA-A9E7-44EB-C65D81579FEC}" v="81" dt="2023-09-14T15:09:44.845"/>
    <p1510:client id="{F9A28422-02FD-4E3B-DA7A-90FED12DFB04}" v="11" dt="2023-09-14T15:13:45.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15/09/2023</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2</a:t>
            </a:fld>
            <a:endParaRPr lang="en-US"/>
          </a:p>
        </p:txBody>
      </p:sp>
    </p:spTree>
    <p:extLst>
      <p:ext uri="{BB962C8B-B14F-4D97-AF65-F5344CB8AC3E}">
        <p14:creationId xmlns:p14="http://schemas.microsoft.com/office/powerpoint/2010/main" val="326796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3</a:t>
            </a:fld>
            <a:endParaRPr lang="en-US"/>
          </a:p>
        </p:txBody>
      </p:sp>
    </p:spTree>
    <p:extLst>
      <p:ext uri="{BB962C8B-B14F-4D97-AF65-F5344CB8AC3E}">
        <p14:creationId xmlns:p14="http://schemas.microsoft.com/office/powerpoint/2010/main" val="34366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374151"/>
              </a:solidFill>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4</a:t>
            </a:fld>
            <a:endParaRPr lang="en-US"/>
          </a:p>
        </p:txBody>
      </p:sp>
    </p:spTree>
    <p:extLst>
      <p:ext uri="{BB962C8B-B14F-4D97-AF65-F5344CB8AC3E}">
        <p14:creationId xmlns:p14="http://schemas.microsoft.com/office/powerpoint/2010/main" val="83294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RFP teams can use these slides</a:t>
            </a:r>
          </a:p>
        </p:txBody>
      </p:sp>
      <p:sp>
        <p:nvSpPr>
          <p:cNvPr id="4" name="Slide Number Placeholder 3"/>
          <p:cNvSpPr>
            <a:spLocks noGrp="1"/>
          </p:cNvSpPr>
          <p:nvPr>
            <p:ph type="sldNum" sz="quarter" idx="5"/>
          </p:nvPr>
        </p:nvSpPr>
        <p:spPr/>
        <p:txBody>
          <a:bodyPr/>
          <a:lstStyle/>
          <a:p>
            <a:fld id="{C6261ABF-A388-0B40-BA66-489EF1132D8F}" type="slidenum">
              <a:rPr lang="en-US" smtClean="0"/>
              <a:t>5</a:t>
            </a:fld>
            <a:endParaRPr lang="en-US"/>
          </a:p>
        </p:txBody>
      </p:sp>
    </p:spTree>
    <p:extLst>
      <p:ext uri="{BB962C8B-B14F-4D97-AF65-F5344CB8AC3E}">
        <p14:creationId xmlns:p14="http://schemas.microsoft.com/office/powerpoint/2010/main" val="290492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They’re current but we curate a lifelong love of reading and prepare them to read for the rest of their lives (science of reading), like they are current but we are timeless </a:t>
            </a:r>
            <a:endParaRPr lang="en-US">
              <a:cs typeface="Calibri"/>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6</a:t>
            </a:fld>
            <a:endParaRPr lang="en-US"/>
          </a:p>
        </p:txBody>
      </p:sp>
    </p:spTree>
    <p:extLst>
      <p:ext uri="{BB962C8B-B14F-4D97-AF65-F5344CB8AC3E}">
        <p14:creationId xmlns:p14="http://schemas.microsoft.com/office/powerpoint/2010/main" val="226433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6261ABF-A388-0B40-BA66-489EF1132D8F}" type="slidenum">
              <a:rPr lang="en-US" smtClean="0"/>
              <a:t>7</a:t>
            </a:fld>
            <a:endParaRPr lang="en-US"/>
          </a:p>
        </p:txBody>
      </p:sp>
    </p:spTree>
    <p:extLst>
      <p:ext uri="{BB962C8B-B14F-4D97-AF65-F5344CB8AC3E}">
        <p14:creationId xmlns:p14="http://schemas.microsoft.com/office/powerpoint/2010/main" val="3405364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30" name="Picture 29" descr="McGraw Hill cube Logo">
            <a:extLst>
              <a:ext uri="{FF2B5EF4-FFF2-40B4-BE49-F238E27FC236}">
                <a16:creationId xmlns:a16="http://schemas.microsoft.com/office/drawing/2014/main" id="{FEAEE38D-F776-C54D-998E-34EC9E04A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506002"/>
            <a:ext cx="11897228" cy="5350534"/>
            <a:chOff x="0" y="498906"/>
            <a:chExt cx="11897228" cy="5350534"/>
          </a:xfrm>
        </p:grpSpPr>
        <p:sp>
          <p:nvSpPr>
            <p:cNvPr id="70" name="Rectangle 69">
              <a:extLst>
                <a:ext uri="{FF2B5EF4-FFF2-40B4-BE49-F238E27FC236}">
                  <a16:creationId xmlns:a16="http://schemas.microsoft.com/office/drawing/2014/main" id="{A51B0339-C2E6-3143-B244-BD4D1E18126D}"/>
                </a:ext>
              </a:extLst>
            </p:cNvPr>
            <p:cNvSpPr/>
            <p:nvPr userDrawn="1"/>
          </p:nvSpPr>
          <p:spPr>
            <a:xfrm rot="18900000">
              <a:off x="10798542" y="892842"/>
              <a:ext cx="101783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29491A-35D4-A84B-9565-87CDF183DA99}"/>
                </a:ext>
              </a:extLst>
            </p:cNvPr>
            <p:cNvSpPr/>
            <p:nvPr userDrawn="1"/>
          </p:nvSpPr>
          <p:spPr>
            <a:xfrm rot="18900000">
              <a:off x="10890847" y="974494"/>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0E98AE8-8411-B84B-8292-638139043AC5}"/>
                </a:ext>
              </a:extLst>
            </p:cNvPr>
            <p:cNvGrpSpPr/>
            <p:nvPr userDrawn="1"/>
          </p:nvGrpSpPr>
          <p:grpSpPr>
            <a:xfrm>
              <a:off x="10905053" y="498906"/>
              <a:ext cx="929262" cy="929262"/>
              <a:chOff x="3969603" y="2167014"/>
              <a:chExt cx="929262" cy="929262"/>
            </a:xfrm>
            <a:solidFill>
              <a:srgbClr val="E3B9FC"/>
            </a:solidFill>
          </p:grpSpPr>
          <p:sp>
            <p:nvSpPr>
              <p:cNvPr id="84" name="Parallelogram 83">
                <a:extLst>
                  <a:ext uri="{FF2B5EF4-FFF2-40B4-BE49-F238E27FC236}">
                    <a16:creationId xmlns:a16="http://schemas.microsoft.com/office/drawing/2014/main" id="{DC41989C-E26D-6442-B3CA-B5B0F28175A6}"/>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AB6243CF-39D2-D048-B28C-C3914962E629}"/>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EA953C2-A653-0845-9DC2-36DE9B037A96}"/>
                </a:ext>
              </a:extLst>
            </p:cNvPr>
            <p:cNvGrpSpPr/>
            <p:nvPr userDrawn="1"/>
          </p:nvGrpSpPr>
          <p:grpSpPr>
            <a:xfrm>
              <a:off x="10902086" y="612832"/>
              <a:ext cx="823347" cy="822021"/>
              <a:chOff x="3966636" y="2277354"/>
              <a:chExt cx="823347" cy="822021"/>
            </a:xfrm>
            <a:solidFill>
              <a:srgbClr val="06235B"/>
            </a:solidFill>
          </p:grpSpPr>
          <p:sp>
            <p:nvSpPr>
              <p:cNvPr id="82" name="Parallelogram 61">
                <a:extLst>
                  <a:ext uri="{FF2B5EF4-FFF2-40B4-BE49-F238E27FC236}">
                    <a16:creationId xmlns:a16="http://schemas.microsoft.com/office/drawing/2014/main" id="{9C6D802B-1C1B-2448-A369-EA4FB3078951}"/>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61">
                <a:extLst>
                  <a:ext uri="{FF2B5EF4-FFF2-40B4-BE49-F238E27FC236}">
                    <a16:creationId xmlns:a16="http://schemas.microsoft.com/office/drawing/2014/main" id="{EDEDF0C9-1B0B-7D40-9C60-92AD32713352}"/>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C9203BDD-F085-D54C-9B92-5D89770BA44F}"/>
                </a:ext>
              </a:extLst>
            </p:cNvPr>
            <p:cNvSpPr/>
            <p:nvPr userDrawn="1"/>
          </p:nvSpPr>
          <p:spPr>
            <a:xfrm rot="16200000">
              <a:off x="10612440" y="1560289"/>
              <a:ext cx="69378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5" y="1746499"/>
              <a:ext cx="684354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668130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B71DA5-CF63-FE4F-AE8F-D72A2684966E}"/>
                </a:ext>
              </a:extLst>
            </p:cNvPr>
            <p:cNvSpPr/>
            <p:nvPr userDrawn="1"/>
          </p:nvSpPr>
          <p:spPr>
            <a:xfrm rot="16200000">
              <a:off x="10778958" y="1603747"/>
              <a:ext cx="594165"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7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McGraw Hill Template</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McGraw Hill Template</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1" name="Pg">
            <a:extLst>
              <a:ext uri="{FF2B5EF4-FFF2-40B4-BE49-F238E27FC236}">
                <a16:creationId xmlns:a16="http://schemas.microsoft.com/office/drawing/2014/main" id="{86BE882A-7C95-DB46-BB47-D80D783466A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902644F1-F876-6F4E-B0D0-30B61C1D1DA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B24EE79-0614-1C44-9851-9AF8AE45475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McGraw Hill Template</a:t>
            </a:r>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48" name="Pg">
            <a:extLst>
              <a:ext uri="{FF2B5EF4-FFF2-40B4-BE49-F238E27FC236}">
                <a16:creationId xmlns:a16="http://schemas.microsoft.com/office/drawing/2014/main" id="{75E0C428-3E02-FA42-99AF-95E6B1BE253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48342CED-001C-AD48-8427-D341DEBD80C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5B59F53A-E8CF-1C40-B445-91F374C88B6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FC8C3A12-05AB-384D-B38A-AA60F17D987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
        <p:nvSpPr>
          <p:cNvPr id="12" name="Pg">
            <a:extLst>
              <a:ext uri="{FF2B5EF4-FFF2-40B4-BE49-F238E27FC236}">
                <a16:creationId xmlns:a16="http://schemas.microsoft.com/office/drawing/2014/main" id="{AECED608-F065-4D58-B7C8-0C1C936EBB3A}"/>
              </a:ext>
            </a:extLst>
          </p:cNvPr>
          <p:cNvSpPr txBox="1"/>
          <p:nvPr userDrawn="1"/>
        </p:nvSpPr>
        <p:spPr>
          <a:xfrm>
            <a:off x="10405038" y="65020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9E56A7A9-2EA7-8342-A088-17D4FCB6BD7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6307E64D-ABD6-964C-A9ED-0F2BC5F5DFC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McGraw Hill Template</a:t>
            </a:r>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pic>
        <p:nvPicPr>
          <p:cNvPr id="3" name="Picture 2" descr="3 children sit cross-legged on a library's floor as a book is read to them. Their faces show they are engaged with each other and the story.&#10;">
            <a:extLst>
              <a:ext uri="{FF2B5EF4-FFF2-40B4-BE49-F238E27FC236}">
                <a16:creationId xmlns:a16="http://schemas.microsoft.com/office/drawing/2014/main" id="{E7890813-9A2C-C445-8885-75DF0271E8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1738"/>
          </a:xfrm>
          <a:prstGeom prst="rect">
            <a:avLst/>
          </a:prstGeom>
        </p:spPr>
      </p:pic>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9" name="Picture 8" descr="McGraw Hill red cube logo ">
            <a:extLst>
              <a:ext uri="{FF2B5EF4-FFF2-40B4-BE49-F238E27FC236}">
                <a16:creationId xmlns:a16="http://schemas.microsoft.com/office/drawing/2014/main" id="{91FA0969-9821-8F42-A427-8BF01C4751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pic>
        <p:nvPicPr>
          <p:cNvPr id="16" name="Picture 15" descr="A girl with purple glasses purses her lips in concentration as she writes on a whiteboard with a large, black marker. Her classmate stands beside her.&#10;">
            <a:extLst>
              <a:ext uri="{FF2B5EF4-FFF2-40B4-BE49-F238E27FC236}">
                <a16:creationId xmlns:a16="http://schemas.microsoft.com/office/drawing/2014/main" id="{92362EEF-3BD7-9942-9F61-594A9380A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100"/>
            <a:ext cx="12192000" cy="6891100"/>
          </a:xfrm>
          <a:prstGeom prst="rect">
            <a:avLst/>
          </a:prstGeom>
        </p:spPr>
      </p:pic>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5" name="Picture 14" descr="McGraw Hill red cube logo ">
            <a:extLst>
              <a:ext uri="{FF2B5EF4-FFF2-40B4-BE49-F238E27FC236}">
                <a16:creationId xmlns:a16="http://schemas.microsoft.com/office/drawing/2014/main" id="{55C15131-0BCC-E64D-88F8-AA080E056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pic>
        <p:nvPicPr>
          <p:cNvPr id="3" name="Picture 2" descr="Four young people collaborate around a table. They use a laptop, textbook, smartphone, and sticky notes. Each has a relaxed, but intent, expression.&#10;">
            <a:extLst>
              <a:ext uri="{FF2B5EF4-FFF2-40B4-BE49-F238E27FC236}">
                <a16:creationId xmlns:a16="http://schemas.microsoft.com/office/drawing/2014/main" id="{7FC1136F-CA1A-304F-BD87-6F5AD28DF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053" y="0"/>
            <a:ext cx="12232106" cy="6858000"/>
          </a:xfrm>
          <a:prstGeom prst="rect">
            <a:avLst/>
          </a:prstGeom>
        </p:spPr>
      </p:pic>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1" name="Picture 10" descr="McGraw Hill red cube logo ">
            <a:extLst>
              <a:ext uri="{FF2B5EF4-FFF2-40B4-BE49-F238E27FC236}">
                <a16:creationId xmlns:a16="http://schemas.microsoft.com/office/drawing/2014/main" id="{2133F0EF-B82D-AB41-BC98-F67769B6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McGraw Hill Template</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57008"/>
            <a:ext cx="2936186"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601147" y="136615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McGraw Hill Template</a:t>
            </a:r>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McGraw Hill Template</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McGraw Hill Template</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theme" Target="../theme/theme3.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0.e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4.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2" r:id="rId9"/>
    <p:sldLayoutId id="2147483902" r:id="rId10"/>
    <p:sldLayoutId id="2147483889" r:id="rId11"/>
    <p:sldLayoutId id="2147483947" r:id="rId12"/>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a:t>McGraw Hill Template</a:t>
            </a:r>
          </a:p>
          <a:p>
            <a:pPr lvl="0"/>
            <a:endParaRPr lang="en-US"/>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McGraw Hill Template</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887" r:id="rId16"/>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www.dreambox.com/research"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hyperlink" Target="https://www.dreambox.com/admin/curriculum" TargetMode="External"/><Relationship Id="rId4" Type="http://schemas.openxmlformats.org/officeDocument/2006/relationships/hyperlink" Target="https://www.dreambox.com/resources?community=teach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FA8B-908F-D941-A0FD-C9C520DD50A0}"/>
              </a:ext>
            </a:extLst>
          </p:cNvPr>
          <p:cNvSpPr>
            <a:spLocks noGrp="1"/>
          </p:cNvSpPr>
          <p:nvPr>
            <p:ph type="title"/>
          </p:nvPr>
        </p:nvSpPr>
        <p:spPr>
          <a:xfrm>
            <a:off x="8679316" y="3395900"/>
            <a:ext cx="2745922" cy="940384"/>
          </a:xfrm>
        </p:spPr>
        <p:txBody>
          <a:bodyPr>
            <a:noAutofit/>
          </a:bodyPr>
          <a:lstStyle/>
          <a:p>
            <a:r>
              <a:rPr lang="en-US" sz="2400" err="1">
                <a:latin typeface="Arial"/>
                <a:cs typeface="Arial"/>
              </a:rPr>
              <a:t>Dreambox</a:t>
            </a:r>
            <a:r>
              <a:rPr lang="en-US" sz="2400">
                <a:latin typeface="Arial"/>
                <a:cs typeface="Arial"/>
              </a:rPr>
              <a:t> Competitive Analysis</a:t>
            </a:r>
          </a:p>
        </p:txBody>
      </p:sp>
      <p:sp>
        <p:nvSpPr>
          <p:cNvPr id="27" name="Text Placeholder 26">
            <a:extLst>
              <a:ext uri="{FF2B5EF4-FFF2-40B4-BE49-F238E27FC236}">
                <a16:creationId xmlns:a16="http://schemas.microsoft.com/office/drawing/2014/main" id="{801A40F8-ED84-5345-8E57-B03E8FA333B6}"/>
              </a:ext>
            </a:extLst>
          </p:cNvPr>
          <p:cNvSpPr>
            <a:spLocks noGrp="1"/>
          </p:cNvSpPr>
          <p:nvPr>
            <p:ph type="body" sz="quarter" idx="14"/>
          </p:nvPr>
        </p:nvSpPr>
        <p:spPr/>
        <p:txBody>
          <a:bodyPr vert="horz" lIns="91440" tIns="45720" rIns="91440" bIns="45720" rtlCol="0" anchor="t">
            <a:noAutofit/>
          </a:bodyPr>
          <a:lstStyle/>
          <a:p>
            <a:r>
              <a:rPr lang="en-US">
                <a:latin typeface="Arial"/>
                <a:cs typeface="Arial"/>
              </a:rPr>
              <a:t>Competitor of ALEKS, A3K, and Actively Learn</a:t>
            </a:r>
          </a:p>
        </p:txBody>
      </p:sp>
      <p:sp>
        <p:nvSpPr>
          <p:cNvPr id="28" name="Text Placeholder 27">
            <a:extLst>
              <a:ext uri="{FF2B5EF4-FFF2-40B4-BE49-F238E27FC236}">
                <a16:creationId xmlns:a16="http://schemas.microsoft.com/office/drawing/2014/main" id="{4E430D8B-3AD8-C146-A383-2A553CBD0FA2}"/>
              </a:ext>
            </a:extLst>
          </p:cNvPr>
          <p:cNvSpPr>
            <a:spLocks noGrp="1"/>
          </p:cNvSpPr>
          <p:nvPr>
            <p:ph type="body" sz="quarter" idx="17"/>
          </p:nvPr>
        </p:nvSpPr>
        <p:spPr/>
        <p:txBody>
          <a:bodyPr vert="horz" lIns="91440" tIns="45720" rIns="91440" bIns="45720" rtlCol="0" anchor="t">
            <a:noAutofit/>
          </a:bodyPr>
          <a:lstStyle/>
          <a:p>
            <a:r>
              <a:rPr lang="en-US">
                <a:latin typeface="Arial"/>
                <a:cs typeface="Arial"/>
              </a:rPr>
              <a:t>DAG Marketing</a:t>
            </a:r>
            <a:endParaRPr lang="en-US"/>
          </a:p>
        </p:txBody>
      </p:sp>
      <p:sp>
        <p:nvSpPr>
          <p:cNvPr id="29" name="Text Placeholder 28">
            <a:extLst>
              <a:ext uri="{FF2B5EF4-FFF2-40B4-BE49-F238E27FC236}">
                <a16:creationId xmlns:a16="http://schemas.microsoft.com/office/drawing/2014/main" id="{FEA1D252-4990-A347-9B8B-54B35F0627C3}"/>
              </a:ext>
            </a:extLst>
          </p:cNvPr>
          <p:cNvSpPr>
            <a:spLocks noGrp="1"/>
          </p:cNvSpPr>
          <p:nvPr>
            <p:ph type="body" sz="quarter" idx="18"/>
          </p:nvPr>
        </p:nvSpPr>
        <p:spPr/>
        <p:txBody>
          <a:bodyPr vert="horz" lIns="91440" tIns="45720" rIns="91440" bIns="45720" rtlCol="0" anchor="t">
            <a:noAutofit/>
          </a:bodyPr>
          <a:lstStyle/>
          <a:p>
            <a:r>
              <a:rPr lang="en-US">
                <a:latin typeface="Arial"/>
                <a:cs typeface="Arial"/>
              </a:rPr>
              <a:t>July 2023</a:t>
            </a:r>
            <a:endParaRPr lang="en-US"/>
          </a:p>
        </p:txBody>
      </p:sp>
    </p:spTree>
    <p:extLst>
      <p:ext uri="{BB962C8B-B14F-4D97-AF65-F5344CB8AC3E}">
        <p14:creationId xmlns:p14="http://schemas.microsoft.com/office/powerpoint/2010/main" val="384370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8C2E6DB6-BCE9-4E42-AD11-270917C2D24E}"/>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err="1">
                <a:latin typeface="Arial"/>
                <a:cs typeface="Arial"/>
              </a:rPr>
              <a:t>DreamBox</a:t>
            </a:r>
            <a:r>
              <a:rPr lang="en-US">
                <a:latin typeface="Arial"/>
                <a:cs typeface="Arial"/>
              </a:rPr>
              <a:t> Competitive</a:t>
            </a:r>
            <a:r>
              <a:rPr lang="en-US" sz="1200">
                <a:latin typeface="Arial"/>
                <a:cs typeface="Arial"/>
              </a:rPr>
              <a:t> Analysis</a:t>
            </a:r>
            <a:endParaRPr lang="en-US">
              <a:latin typeface="Arial"/>
              <a:cs typeface="Arial"/>
            </a:endParaRPr>
          </a:p>
        </p:txBody>
      </p:sp>
      <p:sp>
        <p:nvSpPr>
          <p:cNvPr id="37" name="Text Placeholder 36">
            <a:extLst>
              <a:ext uri="{FF2B5EF4-FFF2-40B4-BE49-F238E27FC236}">
                <a16:creationId xmlns:a16="http://schemas.microsoft.com/office/drawing/2014/main" id="{87D39F12-BE49-5C4A-9A7B-FBCCD4052A31}"/>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94F64342-E208-AB42-9371-9492C42AE80F}"/>
              </a:ext>
            </a:extLst>
          </p:cNvPr>
          <p:cNvSpPr>
            <a:spLocks noGrp="1"/>
          </p:cNvSpPr>
          <p:nvPr>
            <p:ph type="title"/>
          </p:nvPr>
        </p:nvSpPr>
        <p:spPr>
          <a:xfrm>
            <a:off x="188685" y="802311"/>
            <a:ext cx="3406871" cy="887413"/>
          </a:xfrm>
        </p:spPr>
        <p:txBody>
          <a:bodyPr>
            <a:normAutofit/>
          </a:bodyPr>
          <a:lstStyle/>
          <a:p>
            <a:r>
              <a:rPr lang="en-US" err="1">
                <a:latin typeface="Arial"/>
                <a:cs typeface="Arial"/>
              </a:rPr>
              <a:t>DreamBox</a:t>
            </a:r>
            <a:endParaRPr lang="en-US"/>
          </a:p>
        </p:txBody>
      </p:sp>
      <p:sp>
        <p:nvSpPr>
          <p:cNvPr id="36" name="Text Placeholder 35">
            <a:extLst>
              <a:ext uri="{FF2B5EF4-FFF2-40B4-BE49-F238E27FC236}">
                <a16:creationId xmlns:a16="http://schemas.microsoft.com/office/drawing/2014/main" id="{1CEF6283-3D63-D244-BA4B-1A6F8F07BD8D}"/>
              </a:ext>
            </a:extLst>
          </p:cNvPr>
          <p:cNvSpPr>
            <a:spLocks noGrp="1"/>
          </p:cNvSpPr>
          <p:nvPr>
            <p:ph type="body" sz="quarter" idx="15"/>
          </p:nvPr>
        </p:nvSpPr>
        <p:spPr>
          <a:xfrm>
            <a:off x="257117" y="1486543"/>
            <a:ext cx="7699213" cy="4078161"/>
          </a:xfrm>
        </p:spPr>
        <p:txBody>
          <a:bodyPr vert="horz" lIns="91440" tIns="45720" rIns="91440" bIns="45720" rtlCol="0" anchor="t">
            <a:noAutofit/>
          </a:bodyPr>
          <a:lstStyle/>
          <a:p>
            <a:pPr rtl="0" fontAlgn="ctr">
              <a:spcBef>
                <a:spcPts val="0"/>
              </a:spcBef>
              <a:spcAft>
                <a:spcPts val="0"/>
              </a:spcAft>
            </a:pPr>
            <a:r>
              <a:rPr lang="en-US" sz="1400" b="1">
                <a:latin typeface="Arial"/>
                <a:cs typeface="Arial"/>
              </a:rPr>
              <a:t>What you need to know:</a:t>
            </a:r>
            <a:endParaRPr lang="en-US" sz="1400" b="1">
              <a:effectLst/>
              <a:latin typeface="Arial"/>
              <a:cs typeface="Arial"/>
            </a:endParaRPr>
          </a:p>
          <a:p>
            <a:pPr marL="285750" indent="-285750" fontAlgn="ctr">
              <a:buFont typeface="Arial" panose="020B0604020202020204" pitchFamily="34" charset="0"/>
              <a:buChar char="•"/>
            </a:pPr>
            <a:r>
              <a:rPr lang="en-US" sz="1400" b="1" err="1">
                <a:effectLst/>
                <a:latin typeface="Arial"/>
                <a:cs typeface="Arial"/>
              </a:rPr>
              <a:t>DreamBox</a:t>
            </a:r>
            <a:r>
              <a:rPr lang="en-US" sz="1400" b="1">
                <a:effectLst/>
                <a:latin typeface="Arial"/>
                <a:cs typeface="Arial"/>
              </a:rPr>
              <a:t> Math </a:t>
            </a:r>
            <a:r>
              <a:rPr lang="en-US" sz="1400">
                <a:effectLst/>
                <a:latin typeface="Arial"/>
                <a:cs typeface="Arial"/>
              </a:rPr>
              <a:t>is an adaptive, personalized learning online K-8 </a:t>
            </a:r>
            <a:r>
              <a:rPr lang="en-US" sz="1400">
                <a:latin typeface="Arial"/>
                <a:cs typeface="Arial"/>
              </a:rPr>
              <a:t>resource that combines  </a:t>
            </a:r>
            <a:r>
              <a:rPr lang="en-US" sz="1400">
                <a:effectLst/>
                <a:latin typeface="Arial"/>
                <a:cs typeface="Arial"/>
              </a:rPr>
              <a:t>motivating game-like environment with rigorous, standards-aligned curriculum</a:t>
            </a:r>
            <a:r>
              <a:rPr lang="en-US" sz="1400">
                <a:latin typeface="Arial"/>
                <a:cs typeface="Arial"/>
              </a:rPr>
              <a:t>. </a:t>
            </a:r>
            <a:r>
              <a:rPr lang="en-US" sz="1400" err="1">
                <a:latin typeface="Arial"/>
                <a:cs typeface="Arial"/>
              </a:rPr>
              <a:t>DreamBox</a:t>
            </a:r>
            <a:r>
              <a:rPr lang="en-US" sz="1400">
                <a:latin typeface="Arial"/>
                <a:cs typeface="Arial"/>
              </a:rPr>
              <a:t> focuses on student's conceptual understanding of mathematics.</a:t>
            </a:r>
          </a:p>
          <a:p>
            <a:pPr marL="285750" indent="-285750" fontAlgn="ctr">
              <a:buFont typeface="Arial" panose="020B0604020202020204" pitchFamily="34" charset="0"/>
              <a:buChar char="•"/>
            </a:pPr>
            <a:r>
              <a:rPr lang="en-US" sz="1400" b="1" err="1">
                <a:effectLst/>
                <a:latin typeface="Arial"/>
                <a:cs typeface="Arial"/>
              </a:rPr>
              <a:t>DreamBox</a:t>
            </a:r>
            <a:r>
              <a:rPr lang="en-US" sz="1400" b="1">
                <a:effectLst/>
                <a:latin typeface="Arial"/>
                <a:cs typeface="Arial"/>
              </a:rPr>
              <a:t> Reading Plus </a:t>
            </a:r>
            <a:r>
              <a:rPr lang="en-US" sz="1400">
                <a:effectLst/>
                <a:latin typeface="Arial"/>
                <a:cs typeface="Arial"/>
              </a:rPr>
              <a:t>is a</a:t>
            </a:r>
            <a:r>
              <a:rPr lang="en-US" sz="1400">
                <a:latin typeface="Arial"/>
                <a:cs typeface="Arial"/>
              </a:rPr>
              <a:t>n interactive educational platform designed to improve children's reading, fluency, comprehension, spelling, decoding, vocabulary, phonemic awareness and silent reading fluency skills.</a:t>
            </a:r>
          </a:p>
          <a:p>
            <a:pPr marL="285750" indent="-285750" fontAlgn="ctr">
              <a:buFont typeface="Arial" panose="020B0604020202020204" pitchFamily="34" charset="0"/>
              <a:buChar char="•"/>
            </a:pPr>
            <a:r>
              <a:rPr lang="en-US" sz="1400">
                <a:latin typeface="Arial"/>
                <a:cs typeface="Arial"/>
              </a:rPr>
              <a:t>Both programs r</a:t>
            </a:r>
            <a:r>
              <a:rPr lang="en-US" sz="1400">
                <a:effectLst/>
                <a:latin typeface="Arial"/>
                <a:cs typeface="Arial"/>
              </a:rPr>
              <a:t>espond to learners’ actions and decisions by continuously adapting to support competency and fluency for their age and grade level.</a:t>
            </a:r>
          </a:p>
          <a:p>
            <a:pPr marL="285750" indent="-285750" fontAlgn="ctr">
              <a:buFont typeface="Arial" panose="020B0604020202020204" pitchFamily="34" charset="0"/>
              <a:buChar char="•"/>
            </a:pPr>
            <a:r>
              <a:rPr lang="en-US" sz="1400">
                <a:latin typeface="Arial"/>
                <a:cs typeface="Arial"/>
              </a:rPr>
              <a:t>Both programs ensure students receive the right instruction at the right time from day 1</a:t>
            </a:r>
            <a:endParaRPr lang="en-US" sz="1400">
              <a:effectLst/>
              <a:latin typeface="Arial"/>
              <a:cs typeface="Arial"/>
            </a:endParaRPr>
          </a:p>
          <a:p>
            <a:pPr fontAlgn="ctr">
              <a:buFont typeface="Arial" panose="020B0604020202020204" pitchFamily="34" charset="0"/>
              <a:buChar char="•"/>
            </a:pPr>
            <a:endParaRPr lang="en-US" sz="1400" b="1"/>
          </a:p>
          <a:p>
            <a:pPr fontAlgn="ctr"/>
            <a:r>
              <a:rPr lang="en-US" sz="1400" b="1">
                <a:latin typeface="Arial"/>
                <a:cs typeface="Arial"/>
              </a:rPr>
              <a:t>K</a:t>
            </a:r>
            <a:r>
              <a:rPr lang="en-US" sz="1400" b="1">
                <a:effectLst/>
                <a:latin typeface="Arial"/>
                <a:cs typeface="Arial"/>
              </a:rPr>
              <a:t>ey products they offer:</a:t>
            </a:r>
            <a:r>
              <a:rPr lang="en-US" sz="1400" b="1">
                <a:latin typeface="Arial"/>
                <a:cs typeface="Arial"/>
              </a:rPr>
              <a:t> </a:t>
            </a:r>
            <a:endParaRPr lang="en-US" sz="1400" b="1"/>
          </a:p>
          <a:p>
            <a:pPr fontAlgn="ctr">
              <a:buFont typeface="Arial" panose="020B0604020202020204" pitchFamily="34" charset="0"/>
              <a:buChar char="•"/>
            </a:pPr>
            <a:r>
              <a:rPr lang="en-US" sz="1400">
                <a:latin typeface="Arial"/>
                <a:cs typeface="Arial"/>
              </a:rPr>
              <a:t> </a:t>
            </a:r>
            <a:r>
              <a:rPr lang="en-US" sz="1400" err="1">
                <a:latin typeface="Arial"/>
                <a:cs typeface="Arial"/>
              </a:rPr>
              <a:t>DreamBox</a:t>
            </a:r>
            <a:r>
              <a:rPr lang="en-US" sz="1400">
                <a:latin typeface="Arial"/>
                <a:cs typeface="Arial"/>
              </a:rPr>
              <a:t> Reading (3-12)</a:t>
            </a:r>
          </a:p>
          <a:p>
            <a:pPr>
              <a:buFont typeface="Arial" panose="020B0604020202020204" pitchFamily="34" charset="0"/>
              <a:buChar char="•"/>
            </a:pPr>
            <a:r>
              <a:rPr lang="en-US" sz="1400">
                <a:latin typeface="Arial"/>
                <a:cs typeface="Arial"/>
              </a:rPr>
              <a:t> </a:t>
            </a:r>
            <a:r>
              <a:rPr lang="en-US" sz="1400" err="1">
                <a:latin typeface="Arial"/>
                <a:cs typeface="Arial"/>
              </a:rPr>
              <a:t>DreamBox</a:t>
            </a:r>
            <a:r>
              <a:rPr lang="en-US" sz="1400">
                <a:latin typeface="Arial"/>
                <a:cs typeface="Arial"/>
              </a:rPr>
              <a:t> Math (K-8)</a:t>
            </a:r>
            <a:endParaRPr lang="en-US" sz="1400">
              <a:effectLst/>
              <a:latin typeface="Arial"/>
              <a:cs typeface="Arial"/>
            </a:endParaRPr>
          </a:p>
          <a:p>
            <a:pPr>
              <a:buChar char="•"/>
            </a:pPr>
            <a:r>
              <a:rPr lang="en-US" sz="1400">
                <a:latin typeface="Arial"/>
                <a:cs typeface="Arial"/>
              </a:rPr>
              <a:t> </a:t>
            </a:r>
            <a:r>
              <a:rPr lang="en-US" sz="1400" err="1">
                <a:latin typeface="Arial"/>
                <a:cs typeface="Arial"/>
              </a:rPr>
              <a:t>DreamBox</a:t>
            </a:r>
            <a:r>
              <a:rPr lang="en-US" sz="1400">
                <a:latin typeface="Arial"/>
                <a:cs typeface="Arial"/>
              </a:rPr>
              <a:t> Reading Park (PreK-2)</a:t>
            </a:r>
          </a:p>
          <a:p>
            <a:endParaRPr lang="en-US" sz="1400"/>
          </a:p>
          <a:p>
            <a:r>
              <a:rPr lang="en-US" sz="1400" b="1">
                <a:latin typeface="Arial"/>
                <a:cs typeface="Arial"/>
              </a:rPr>
              <a:t>K</a:t>
            </a:r>
            <a:r>
              <a:rPr lang="en-US" sz="1400" b="1">
                <a:effectLst/>
                <a:latin typeface="Arial"/>
                <a:cs typeface="Arial"/>
              </a:rPr>
              <a:t>ey features:</a:t>
            </a:r>
            <a:r>
              <a:rPr lang="en-US" sz="1400" b="1">
                <a:latin typeface="Arial"/>
                <a:cs typeface="Arial"/>
              </a:rPr>
              <a:t> </a:t>
            </a:r>
            <a:endParaRPr lang="en-US" sz="1400" b="1"/>
          </a:p>
          <a:p>
            <a:pPr marL="285750" indent="-285750">
              <a:buFont typeface="Arial" panose="020B0604020202020204" pitchFamily="34" charset="0"/>
              <a:buChar char="•"/>
            </a:pPr>
            <a:r>
              <a:rPr lang="en-US" sz="1400">
                <a:latin typeface="Arial"/>
                <a:cs typeface="Arial"/>
              </a:rPr>
              <a:t>New for BTS 2023: </a:t>
            </a:r>
            <a:r>
              <a:rPr lang="en-US" sz="1400" err="1">
                <a:latin typeface="Arial"/>
                <a:cs typeface="Arial"/>
              </a:rPr>
              <a:t>LaunchPad</a:t>
            </a:r>
            <a:r>
              <a:rPr lang="en-US" sz="1400">
                <a:latin typeface="Arial"/>
                <a:cs typeface="Arial"/>
              </a:rPr>
              <a:t> (Math) and Insight (Reading Plus) for baseline assessments</a:t>
            </a:r>
          </a:p>
          <a:p>
            <a:pPr marL="285750" indent="-285750">
              <a:buFont typeface="Arial" panose="020B0604020202020204" pitchFamily="34" charset="0"/>
              <a:buChar char="•"/>
            </a:pPr>
            <a:r>
              <a:rPr lang="en-US" sz="1400">
                <a:latin typeface="Arial"/>
                <a:cs typeface="Arial"/>
              </a:rPr>
              <a:t>Customizable for every district and standards aligned </a:t>
            </a:r>
            <a:endParaRPr lang="en-US" sz="1400"/>
          </a:p>
          <a:p>
            <a:pPr marL="285750" indent="-285750">
              <a:buFont typeface="Arial" panose="020B0604020202020204" pitchFamily="34" charset="0"/>
              <a:buChar char="•"/>
            </a:pPr>
            <a:r>
              <a:rPr lang="en-US" sz="1400">
                <a:latin typeface="Arial"/>
                <a:cs typeface="Arial"/>
              </a:rPr>
              <a:t>New Reports and Predictive Insights including student growth report </a:t>
            </a:r>
            <a:endParaRPr lang="en-US" sz="1400"/>
          </a:p>
          <a:p>
            <a:pPr marL="285750" indent="-285750">
              <a:buFont typeface="Arial" panose="020B0604020202020204" pitchFamily="34" charset="0"/>
              <a:buChar char="•"/>
            </a:pPr>
            <a:r>
              <a:rPr lang="en-US" sz="1400">
                <a:latin typeface="Arial"/>
                <a:cs typeface="Arial"/>
              </a:rPr>
              <a:t>Personalized learning experience and learning path ​</a:t>
            </a:r>
          </a:p>
          <a:p>
            <a:pPr marL="285750" indent="-285750">
              <a:buFont typeface="Arial" panose="020B0604020202020204" pitchFamily="34" charset="0"/>
              <a:buChar char="•"/>
            </a:pPr>
            <a:r>
              <a:rPr lang="en-US" sz="1400">
                <a:latin typeface="Arial"/>
                <a:cs typeface="Arial"/>
              </a:rPr>
              <a:t>Research-backed methodologies and claims to be effective in improving reading and math skills​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a:p>
        </p:txBody>
      </p:sp>
      <p:sp>
        <p:nvSpPr>
          <p:cNvPr id="35" name="Text Placeholder 34">
            <a:extLst>
              <a:ext uri="{FF2B5EF4-FFF2-40B4-BE49-F238E27FC236}">
                <a16:creationId xmlns:a16="http://schemas.microsoft.com/office/drawing/2014/main" id="{A102389B-1C24-CD46-A22E-4BE938394389}"/>
              </a:ext>
            </a:extLst>
          </p:cNvPr>
          <p:cNvSpPr>
            <a:spLocks noGrp="1"/>
          </p:cNvSpPr>
          <p:nvPr>
            <p:ph type="body" sz="quarter" idx="13"/>
          </p:nvPr>
        </p:nvSpPr>
        <p:spPr>
          <a:xfrm>
            <a:off x="8702733" y="1246018"/>
            <a:ext cx="3106733" cy="2930566"/>
          </a:xfrm>
        </p:spPr>
        <p:txBody>
          <a:bodyPr vert="horz" lIns="91440" tIns="45720" rIns="91440" bIns="45720" rtlCol="0" anchor="t">
            <a:noAutofit/>
          </a:bodyPr>
          <a:lstStyle/>
          <a:p>
            <a:r>
              <a:rPr lang="en-US" sz="1600" err="1">
                <a:latin typeface="Arial"/>
                <a:cs typeface="Arial"/>
              </a:rPr>
              <a:t>DreamBox</a:t>
            </a:r>
            <a:r>
              <a:rPr lang="en-US" sz="1600">
                <a:latin typeface="Arial"/>
                <a:cs typeface="Arial"/>
              </a:rPr>
              <a:t> provides 6 things at once: </a:t>
            </a:r>
            <a:endParaRPr lang="en-US" sz="1600"/>
          </a:p>
          <a:p>
            <a:pPr marL="457200" indent="-457200">
              <a:buFont typeface="Arial" panose="020B0604020202020204" pitchFamily="34" charset="0"/>
              <a:buAutoNum type="arabicPeriod"/>
            </a:pPr>
            <a:r>
              <a:rPr lang="en-US" sz="1600">
                <a:latin typeface="Arial"/>
                <a:cs typeface="Arial"/>
              </a:rPr>
              <a:t>Gamified adaptive learning environment </a:t>
            </a:r>
          </a:p>
          <a:p>
            <a:pPr marL="457200" indent="-457200">
              <a:buAutoNum type="arabicPeriod"/>
            </a:pPr>
            <a:r>
              <a:rPr lang="en-US" sz="1600">
                <a:latin typeface="Arial"/>
                <a:cs typeface="Arial"/>
              </a:rPr>
              <a:t>Rigorous content </a:t>
            </a:r>
          </a:p>
          <a:p>
            <a:pPr marL="457200" indent="-457200">
              <a:buAutoNum type="arabicPeriod"/>
            </a:pPr>
            <a:r>
              <a:rPr lang="en-US" sz="1600">
                <a:latin typeface="Arial"/>
                <a:cs typeface="Arial"/>
              </a:rPr>
              <a:t>Excellent professional </a:t>
            </a:r>
          </a:p>
          <a:p>
            <a:pPr marL="457200" indent="-457200">
              <a:buAutoNum type="arabicPeriod"/>
            </a:pPr>
            <a:r>
              <a:rPr lang="en-US" sz="1600">
                <a:latin typeface="Arial"/>
                <a:cs typeface="Arial"/>
              </a:rPr>
              <a:t>development</a:t>
            </a:r>
          </a:p>
          <a:p>
            <a:pPr marL="457200" indent="-457200">
              <a:buAutoNum type="arabicPeriod"/>
            </a:pPr>
            <a:r>
              <a:rPr lang="en-US" sz="1600">
                <a:latin typeface="Arial"/>
                <a:cs typeface="Arial"/>
              </a:rPr>
              <a:t>Free resources and trainings for teachers </a:t>
            </a:r>
          </a:p>
          <a:p>
            <a:pPr marL="457200" indent="-457200">
              <a:buAutoNum type="arabicPeriod"/>
            </a:pPr>
            <a:r>
              <a:rPr lang="en-US" sz="1600">
                <a:latin typeface="Arial"/>
                <a:cs typeface="Arial"/>
              </a:rPr>
              <a:t>Perfect for every district, no specific state messaging</a:t>
            </a:r>
          </a:p>
        </p:txBody>
      </p:sp>
      <p:pic>
        <p:nvPicPr>
          <p:cNvPr id="4" name="Picture 5" descr="A close-up of a logo&#10;&#10;Description automatically generated">
            <a:extLst>
              <a:ext uri="{FF2B5EF4-FFF2-40B4-BE49-F238E27FC236}">
                <a16:creationId xmlns:a16="http://schemas.microsoft.com/office/drawing/2014/main" id="{E239A7CD-74CF-E449-AB7A-18760B220219}"/>
              </a:ext>
            </a:extLst>
          </p:cNvPr>
          <p:cNvPicPr>
            <a:picLocks noChangeAspect="1"/>
          </p:cNvPicPr>
          <p:nvPr/>
        </p:nvPicPr>
        <p:blipFill>
          <a:blip r:embed="rId3"/>
          <a:stretch>
            <a:fillRect/>
          </a:stretch>
        </p:blipFill>
        <p:spPr>
          <a:xfrm>
            <a:off x="9018194" y="4979711"/>
            <a:ext cx="2004204" cy="757754"/>
          </a:xfrm>
          <a:prstGeom prst="rect">
            <a:avLst/>
          </a:prstGeom>
        </p:spPr>
      </p:pic>
    </p:spTree>
    <p:extLst>
      <p:ext uri="{BB962C8B-B14F-4D97-AF65-F5344CB8AC3E}">
        <p14:creationId xmlns:p14="http://schemas.microsoft.com/office/powerpoint/2010/main" val="164587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a:extLst>
              <a:ext uri="{FF2B5EF4-FFF2-40B4-BE49-F238E27FC236}">
                <a16:creationId xmlns:a16="http://schemas.microsoft.com/office/drawing/2014/main" id="{FC665602-E8FC-4743-93D9-94E079E676C9}"/>
              </a:ext>
              <a:ext uri="{C183D7F6-B498-43B3-948B-1728B52AA6E4}">
                <adec:decorative xmlns:adec="http://schemas.microsoft.com/office/drawing/2017/decorative" val="1"/>
              </a:ext>
            </a:extLst>
          </p:cNvPr>
          <p:cNvSpPr/>
          <p:nvPr/>
        </p:nvSpPr>
        <p:spPr>
          <a:xfrm>
            <a:off x="7311567"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4433D1C4-D12C-EA40-B3D2-8F83AA68DB3A}"/>
              </a:ext>
              <a:ext uri="{C183D7F6-B498-43B3-948B-1728B52AA6E4}">
                <adec:decorative xmlns:adec="http://schemas.microsoft.com/office/drawing/2017/decorative" val="1"/>
              </a:ext>
            </a:extLst>
          </p:cNvPr>
          <p:cNvSpPr/>
          <p:nvPr/>
        </p:nvSpPr>
        <p:spPr>
          <a:xfrm>
            <a:off x="5113512"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31A9690B-5821-704C-91B9-11B8D111B3B4}"/>
              </a:ext>
              <a:ext uri="{C183D7F6-B498-43B3-948B-1728B52AA6E4}">
                <adec:decorative xmlns:adec="http://schemas.microsoft.com/office/drawing/2017/decorative" val="1"/>
              </a:ext>
            </a:extLst>
          </p:cNvPr>
          <p:cNvSpPr/>
          <p:nvPr/>
        </p:nvSpPr>
        <p:spPr>
          <a:xfrm>
            <a:off x="2915457"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
            <a:extLst>
              <a:ext uri="{FF2B5EF4-FFF2-40B4-BE49-F238E27FC236}">
                <a16:creationId xmlns:a16="http://schemas.microsoft.com/office/drawing/2014/main" id="{9BA149A6-D90C-8947-A9E8-E8845CF6025E}"/>
              </a:ext>
              <a:ext uri="{C183D7F6-B498-43B3-948B-1728B52AA6E4}">
                <adec:decorative xmlns:adec="http://schemas.microsoft.com/office/drawing/2017/decorative" val="1"/>
              </a:ext>
            </a:extLst>
          </p:cNvPr>
          <p:cNvSpPr/>
          <p:nvPr/>
        </p:nvSpPr>
        <p:spPr>
          <a:xfrm>
            <a:off x="717402"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
            <a:extLst>
              <a:ext uri="{FF2B5EF4-FFF2-40B4-BE49-F238E27FC236}">
                <a16:creationId xmlns:a16="http://schemas.microsoft.com/office/drawing/2014/main" id="{A1D1CC75-04C4-AF4A-8D64-F7D2EA9D07A0}"/>
              </a:ext>
              <a:ext uri="{C183D7F6-B498-43B3-948B-1728B52AA6E4}">
                <adec:decorative xmlns:adec="http://schemas.microsoft.com/office/drawing/2017/decorative" val="1"/>
              </a:ext>
            </a:extLst>
          </p:cNvPr>
          <p:cNvSpPr/>
          <p:nvPr/>
        </p:nvSpPr>
        <p:spPr>
          <a:xfrm>
            <a:off x="9509621" y="2119493"/>
            <a:ext cx="1926953" cy="1926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29">
            <a:extLst>
              <a:ext uri="{FF2B5EF4-FFF2-40B4-BE49-F238E27FC236}">
                <a16:creationId xmlns:a16="http://schemas.microsoft.com/office/drawing/2014/main" id="{6B258FA2-EEDE-0848-84E7-C48706E268F2}"/>
              </a:ext>
              <a:ext uri="{C183D7F6-B498-43B3-948B-1728B52AA6E4}">
                <adec:decorative xmlns:adec="http://schemas.microsoft.com/office/drawing/2017/decorative" val="1"/>
              </a:ext>
            </a:extLst>
          </p:cNvPr>
          <p:cNvSpPr>
            <a:spLocks noGrp="1"/>
          </p:cNvSpPr>
          <p:nvPr>
            <p:ph type="ftr" sz="quarter" idx="38"/>
          </p:nvPr>
        </p:nvSpPr>
        <p:spPr>
          <a:xfrm>
            <a:off x="682672" y="202497"/>
            <a:ext cx="4114800" cy="331932"/>
          </a:xfrm>
        </p:spPr>
        <p:txBody>
          <a:bodyPr/>
          <a:lstStyle/>
          <a:p>
            <a:r>
              <a:rPr lang="en-US" sz="1200" err="1"/>
              <a:t>DreamBox</a:t>
            </a:r>
            <a:r>
              <a:rPr lang="en-US" sz="1200"/>
              <a:t> Competitive Analysis</a:t>
            </a:r>
            <a:endParaRPr lang="en-US"/>
          </a:p>
        </p:txBody>
      </p:sp>
      <p:sp>
        <p:nvSpPr>
          <p:cNvPr id="50" name="Text Placeholder 49">
            <a:extLst>
              <a:ext uri="{FF2B5EF4-FFF2-40B4-BE49-F238E27FC236}">
                <a16:creationId xmlns:a16="http://schemas.microsoft.com/office/drawing/2014/main" id="{2DEE1C72-67E6-1E46-9748-5C8EDFBD5A78}"/>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8" name="Title 7">
            <a:extLst>
              <a:ext uri="{FF2B5EF4-FFF2-40B4-BE49-F238E27FC236}">
                <a16:creationId xmlns:a16="http://schemas.microsoft.com/office/drawing/2014/main" id="{7C96FC1C-E3D7-8F4B-A0F0-B10B4F126494}"/>
              </a:ext>
            </a:extLst>
          </p:cNvPr>
          <p:cNvSpPr>
            <a:spLocks noGrp="1"/>
          </p:cNvSpPr>
          <p:nvPr>
            <p:ph type="title"/>
          </p:nvPr>
        </p:nvSpPr>
        <p:spPr>
          <a:xfrm>
            <a:off x="633873" y="1020117"/>
            <a:ext cx="10750091" cy="991669"/>
          </a:xfrm>
        </p:spPr>
        <p:txBody>
          <a:bodyPr>
            <a:normAutofit/>
          </a:bodyPr>
          <a:lstStyle/>
          <a:p>
            <a:r>
              <a:rPr lang="en-US">
                <a:latin typeface="Arial"/>
                <a:cs typeface="Arial"/>
              </a:rPr>
              <a:t>What Sets </a:t>
            </a:r>
            <a:r>
              <a:rPr lang="en-US" err="1">
                <a:latin typeface="Arial"/>
                <a:cs typeface="Arial"/>
              </a:rPr>
              <a:t>DreamBox</a:t>
            </a:r>
            <a:r>
              <a:rPr lang="en-US">
                <a:latin typeface="Arial"/>
                <a:cs typeface="Arial"/>
              </a:rPr>
              <a:t> Math and </a:t>
            </a:r>
            <a:r>
              <a:rPr lang="en-US" err="1">
                <a:latin typeface="Arial"/>
                <a:cs typeface="Arial"/>
              </a:rPr>
              <a:t>DreamBox</a:t>
            </a:r>
            <a:r>
              <a:rPr lang="en-US">
                <a:latin typeface="Arial"/>
                <a:cs typeface="Arial"/>
              </a:rPr>
              <a:t> Reading Apart:</a:t>
            </a:r>
          </a:p>
        </p:txBody>
      </p:sp>
      <p:sp>
        <p:nvSpPr>
          <p:cNvPr id="51" name="Text Placeholder 50">
            <a:extLst>
              <a:ext uri="{FF2B5EF4-FFF2-40B4-BE49-F238E27FC236}">
                <a16:creationId xmlns:a16="http://schemas.microsoft.com/office/drawing/2014/main" id="{3963B658-60B2-0445-9F2B-A298B4F1AFC9}"/>
              </a:ext>
            </a:extLst>
          </p:cNvPr>
          <p:cNvSpPr>
            <a:spLocks noGrp="1"/>
          </p:cNvSpPr>
          <p:nvPr>
            <p:ph type="body" sz="quarter" idx="18"/>
          </p:nvPr>
        </p:nvSpPr>
        <p:spPr/>
        <p:txBody>
          <a:bodyPr/>
          <a:lstStyle/>
          <a:p>
            <a:endParaRPr lang="en-US"/>
          </a:p>
        </p:txBody>
      </p:sp>
      <p:sp>
        <p:nvSpPr>
          <p:cNvPr id="56" name="Text Placeholder 55">
            <a:extLst>
              <a:ext uri="{FF2B5EF4-FFF2-40B4-BE49-F238E27FC236}">
                <a16:creationId xmlns:a16="http://schemas.microsoft.com/office/drawing/2014/main" id="{6EB7B22C-FCA8-B643-940B-72E414AC54C9}"/>
              </a:ext>
            </a:extLst>
          </p:cNvPr>
          <p:cNvSpPr>
            <a:spLocks noGrp="1"/>
          </p:cNvSpPr>
          <p:nvPr>
            <p:ph type="body" sz="quarter" idx="32"/>
          </p:nvPr>
        </p:nvSpPr>
        <p:spPr/>
        <p:txBody>
          <a:bodyPr>
            <a:normAutofit lnSpcReduction="10000"/>
          </a:bodyPr>
          <a:lstStyle/>
          <a:p>
            <a:r>
              <a:rPr lang="en-US"/>
              <a:t>Fun &amp; Student Centric</a:t>
            </a:r>
          </a:p>
          <a:p>
            <a:endParaRPr lang="en-US"/>
          </a:p>
        </p:txBody>
      </p:sp>
      <p:sp>
        <p:nvSpPr>
          <p:cNvPr id="13" name="Content 1">
            <a:extLst>
              <a:ext uri="{FF2B5EF4-FFF2-40B4-BE49-F238E27FC236}">
                <a16:creationId xmlns:a16="http://schemas.microsoft.com/office/drawing/2014/main" id="{FE25F9E4-B96F-114C-AB6A-E4517162CC56}"/>
              </a:ext>
            </a:extLst>
          </p:cNvPr>
          <p:cNvSpPr>
            <a:spLocks noGrp="1"/>
          </p:cNvSpPr>
          <p:nvPr>
            <p:ph type="body" sz="quarter" idx="11"/>
          </p:nvPr>
        </p:nvSpPr>
        <p:spPr>
          <a:xfrm>
            <a:off x="618255" y="4203375"/>
            <a:ext cx="2156484" cy="2146300"/>
          </a:xfrm>
        </p:spPr>
        <p:txBody>
          <a:bodyPr>
            <a:noAutofit/>
          </a:bodyPr>
          <a:lstStyle/>
          <a:p>
            <a:r>
              <a:rPr lang="en-US" sz="900" b="1"/>
              <a:t>F</a:t>
            </a:r>
            <a:r>
              <a:rPr lang="en-US" sz="900" b="1">
                <a:effectLst/>
              </a:rPr>
              <a:t>un: </a:t>
            </a:r>
            <a:r>
              <a:rPr lang="en-US" sz="900">
                <a:effectLst/>
              </a:rPr>
              <a:t>Prides itself on exciting, delighting, engaging, and surprising students making learning math fun </a:t>
            </a:r>
            <a:endParaRPr lang="en-US" sz="900"/>
          </a:p>
          <a:p>
            <a:r>
              <a:rPr lang="en-US" sz="900" i="0" u="none" strike="noStrike">
                <a:effectLst/>
              </a:rPr>
              <a:t>Puts students’ voices in the center of messaging about what kids love about </a:t>
            </a:r>
            <a:r>
              <a:rPr lang="en-US" sz="900" i="0" u="none" strike="noStrike" err="1">
                <a:effectLst/>
              </a:rPr>
              <a:t>DreamBox</a:t>
            </a:r>
            <a:r>
              <a:rPr lang="en-US" sz="900" i="0" u="none" strike="noStrike">
                <a:effectLst/>
              </a:rPr>
              <a:t> Math in videos</a:t>
            </a:r>
          </a:p>
          <a:p>
            <a:r>
              <a:rPr lang="en-US" sz="900"/>
              <a:t>Students can customize their learning environment with a special avatar, wallpaper, and song to motivate them and make it their own​</a:t>
            </a:r>
          </a:p>
          <a:p>
            <a:r>
              <a:rPr lang="en-US" sz="900"/>
              <a:t>Motivating incentives to students to earn rewards, badges, coins, and math mini games to unlock new avatars to celebrate reaching goals for </a:t>
            </a:r>
            <a:r>
              <a:rPr lang="en-US" sz="900" err="1"/>
              <a:t>DreamBox</a:t>
            </a:r>
            <a:r>
              <a:rPr lang="en-US" sz="900"/>
              <a:t> Math</a:t>
            </a:r>
          </a:p>
          <a:p>
            <a:pPr fontAlgn="ctr">
              <a:spcBef>
                <a:spcPts val="0"/>
              </a:spcBef>
            </a:pPr>
            <a:endParaRPr lang="en-US" sz="1050">
              <a:effectLst/>
            </a:endParaRPr>
          </a:p>
          <a:p>
            <a:pPr rtl="0" fontAlgn="ctr">
              <a:spcBef>
                <a:spcPts val="0"/>
              </a:spcBef>
              <a:spcAft>
                <a:spcPts val="0"/>
              </a:spcAft>
            </a:pPr>
            <a:endParaRPr lang="en-US" sz="1100"/>
          </a:p>
        </p:txBody>
      </p:sp>
      <p:sp>
        <p:nvSpPr>
          <p:cNvPr id="52" name="Text Placeholder 51">
            <a:extLst>
              <a:ext uri="{FF2B5EF4-FFF2-40B4-BE49-F238E27FC236}">
                <a16:creationId xmlns:a16="http://schemas.microsoft.com/office/drawing/2014/main" id="{6F3DCC9E-3CF0-6744-BB99-89B64B5DC902}"/>
              </a:ext>
            </a:extLst>
          </p:cNvPr>
          <p:cNvSpPr>
            <a:spLocks noGrp="1"/>
          </p:cNvSpPr>
          <p:nvPr>
            <p:ph type="body" sz="quarter" idx="21"/>
          </p:nvPr>
        </p:nvSpPr>
        <p:spPr/>
        <p:txBody>
          <a:bodyPr/>
          <a:lstStyle/>
          <a:p>
            <a:endParaRPr lang="en-US"/>
          </a:p>
        </p:txBody>
      </p:sp>
      <p:sp>
        <p:nvSpPr>
          <p:cNvPr id="57" name="Text Placeholder 56">
            <a:extLst>
              <a:ext uri="{FF2B5EF4-FFF2-40B4-BE49-F238E27FC236}">
                <a16:creationId xmlns:a16="http://schemas.microsoft.com/office/drawing/2014/main" id="{D0D9FAEF-37DD-FE46-BEE9-C8029DF44A39}"/>
              </a:ext>
            </a:extLst>
          </p:cNvPr>
          <p:cNvSpPr>
            <a:spLocks noGrp="1"/>
          </p:cNvSpPr>
          <p:nvPr>
            <p:ph type="body" sz="quarter" idx="33"/>
          </p:nvPr>
        </p:nvSpPr>
        <p:spPr/>
        <p:txBody>
          <a:bodyPr>
            <a:normAutofit lnSpcReduction="10000"/>
          </a:bodyPr>
          <a:lstStyle/>
          <a:p>
            <a:r>
              <a:rPr lang="en-US"/>
              <a:t>Professional Development</a:t>
            </a:r>
          </a:p>
        </p:txBody>
      </p:sp>
      <p:sp>
        <p:nvSpPr>
          <p:cNvPr id="14" name="Content 2">
            <a:extLst>
              <a:ext uri="{FF2B5EF4-FFF2-40B4-BE49-F238E27FC236}">
                <a16:creationId xmlns:a16="http://schemas.microsoft.com/office/drawing/2014/main" id="{43039409-C04D-6744-96C6-35F9BAFEBA4B}"/>
              </a:ext>
            </a:extLst>
          </p:cNvPr>
          <p:cNvSpPr>
            <a:spLocks noGrp="1"/>
          </p:cNvSpPr>
          <p:nvPr>
            <p:ph type="body" sz="quarter" idx="20"/>
          </p:nvPr>
        </p:nvSpPr>
        <p:spPr>
          <a:xfrm>
            <a:off x="2817288" y="4203613"/>
            <a:ext cx="2156484" cy="2146300"/>
          </a:xfrm>
        </p:spPr>
        <p:txBody>
          <a:bodyPr vert="horz" lIns="91440" tIns="45720" rIns="91440" bIns="45720" rtlCol="0" anchor="t">
            <a:noAutofit/>
          </a:bodyPr>
          <a:lstStyle/>
          <a:p>
            <a:pPr fontAlgn="ctr">
              <a:spcBef>
                <a:spcPts val="0"/>
              </a:spcBef>
            </a:pPr>
            <a:r>
              <a:rPr lang="en-US" sz="1000" b="1">
                <a:effectLst/>
                <a:latin typeface="Arial"/>
                <a:cs typeface="Arial"/>
              </a:rPr>
              <a:t>Content for Teachers: </a:t>
            </a:r>
            <a:r>
              <a:rPr lang="en-US" sz="1000">
                <a:effectLst/>
                <a:latin typeface="Arial"/>
                <a:cs typeface="Arial"/>
              </a:rPr>
              <a:t>Robust</a:t>
            </a:r>
            <a:r>
              <a:rPr lang="en-US" sz="1000" b="1">
                <a:effectLst/>
                <a:latin typeface="Arial"/>
                <a:cs typeface="Arial"/>
              </a:rPr>
              <a:t> </a:t>
            </a:r>
            <a:r>
              <a:rPr lang="en-US" sz="1000">
                <a:latin typeface="Arial"/>
                <a:cs typeface="Arial"/>
              </a:rPr>
              <a:t>on demand trainings and live courses called </a:t>
            </a:r>
            <a:r>
              <a:rPr lang="en-US" sz="1000" err="1">
                <a:latin typeface="Arial"/>
                <a:cs typeface="Arial"/>
              </a:rPr>
              <a:t>DreamBox</a:t>
            </a:r>
            <a:r>
              <a:rPr lang="en-US" sz="1000">
                <a:latin typeface="Arial"/>
                <a:cs typeface="Arial"/>
              </a:rPr>
              <a:t> University, including lesson plans for all games, boosting teachers’ ability to help students learn</a:t>
            </a:r>
          </a:p>
          <a:p>
            <a:pPr fontAlgn="ctr">
              <a:spcBef>
                <a:spcPts val="0"/>
              </a:spcBef>
            </a:pPr>
            <a:endParaRPr lang="en-US" sz="1000"/>
          </a:p>
          <a:p>
            <a:pPr fontAlgn="ctr">
              <a:spcBef>
                <a:spcPts val="0"/>
              </a:spcBef>
            </a:pPr>
            <a:r>
              <a:rPr lang="en-US" sz="1000">
                <a:latin typeface="Arial"/>
                <a:cs typeface="Arial"/>
              </a:rPr>
              <a:t>Includes implementation help and teacher issues, there are resources to build teachers’ Social Emotional Learning (SEL) skills in themselves and students </a:t>
            </a:r>
            <a:endParaRPr lang="en-US" sz="1000"/>
          </a:p>
          <a:p>
            <a:pPr fontAlgn="ctr">
              <a:spcBef>
                <a:spcPts val="0"/>
              </a:spcBef>
            </a:pPr>
            <a:endParaRPr lang="en-US" sz="1000"/>
          </a:p>
          <a:p>
            <a:pPr fontAlgn="ctr">
              <a:spcBef>
                <a:spcPts val="0"/>
              </a:spcBef>
            </a:pPr>
            <a:r>
              <a:rPr lang="en-US" sz="1000">
                <a:latin typeface="Arial"/>
                <a:cs typeface="Arial"/>
              </a:rPr>
              <a:t>Starter kits and searchable resources, tools, and courses as well as events for teachers to attend to learn about </a:t>
            </a:r>
            <a:r>
              <a:rPr lang="en-US" sz="1000" err="1">
                <a:latin typeface="Arial"/>
                <a:cs typeface="Arial"/>
              </a:rPr>
              <a:t>DreamBox</a:t>
            </a:r>
            <a:endParaRPr lang="en-US" sz="1000">
              <a:latin typeface="Arial"/>
              <a:cs typeface="Arial"/>
            </a:endParaRPr>
          </a:p>
          <a:p>
            <a:pPr fontAlgn="ctr">
              <a:spcBef>
                <a:spcPts val="0"/>
              </a:spcBef>
            </a:pPr>
            <a:endParaRPr lang="en-US" sz="1050">
              <a:effectLst/>
            </a:endParaRPr>
          </a:p>
        </p:txBody>
      </p:sp>
      <p:sp>
        <p:nvSpPr>
          <p:cNvPr id="53" name="Text Placeholder 52">
            <a:extLst>
              <a:ext uri="{FF2B5EF4-FFF2-40B4-BE49-F238E27FC236}">
                <a16:creationId xmlns:a16="http://schemas.microsoft.com/office/drawing/2014/main" id="{3671182A-466F-834A-B956-DDAD3232A02E}"/>
              </a:ext>
            </a:extLst>
          </p:cNvPr>
          <p:cNvSpPr>
            <a:spLocks noGrp="1"/>
          </p:cNvSpPr>
          <p:nvPr>
            <p:ph type="body" sz="quarter" idx="24"/>
          </p:nvPr>
        </p:nvSpPr>
        <p:spPr/>
        <p:txBody>
          <a:bodyPr/>
          <a:lstStyle/>
          <a:p>
            <a:endParaRPr lang="en-US"/>
          </a:p>
        </p:txBody>
      </p:sp>
      <p:sp>
        <p:nvSpPr>
          <p:cNvPr id="58" name="Text Placeholder 57">
            <a:extLst>
              <a:ext uri="{FF2B5EF4-FFF2-40B4-BE49-F238E27FC236}">
                <a16:creationId xmlns:a16="http://schemas.microsoft.com/office/drawing/2014/main" id="{EF4821DD-DC2C-1145-AF80-6CA2BD80F93E}"/>
              </a:ext>
            </a:extLst>
          </p:cNvPr>
          <p:cNvSpPr>
            <a:spLocks noGrp="1"/>
          </p:cNvSpPr>
          <p:nvPr>
            <p:ph type="body" sz="quarter" idx="34"/>
          </p:nvPr>
        </p:nvSpPr>
        <p:spPr/>
        <p:txBody>
          <a:bodyPr>
            <a:normAutofit lnSpcReduction="10000"/>
          </a:bodyPr>
          <a:lstStyle/>
          <a:p>
            <a:r>
              <a:rPr lang="en-US"/>
              <a:t>Adaptive &amp; Engaging </a:t>
            </a:r>
          </a:p>
          <a:p>
            <a:endParaRPr lang="en-US"/>
          </a:p>
        </p:txBody>
      </p:sp>
      <p:sp>
        <p:nvSpPr>
          <p:cNvPr id="15" name="Content 3">
            <a:extLst>
              <a:ext uri="{FF2B5EF4-FFF2-40B4-BE49-F238E27FC236}">
                <a16:creationId xmlns:a16="http://schemas.microsoft.com/office/drawing/2014/main" id="{E7237AD5-137E-0B4C-BFB3-D6018B202B62}"/>
              </a:ext>
            </a:extLst>
          </p:cNvPr>
          <p:cNvSpPr>
            <a:spLocks noGrp="1"/>
          </p:cNvSpPr>
          <p:nvPr>
            <p:ph type="body" sz="quarter" idx="23"/>
          </p:nvPr>
        </p:nvSpPr>
        <p:spPr>
          <a:xfrm>
            <a:off x="5013903" y="4197606"/>
            <a:ext cx="2156484" cy="2590819"/>
          </a:xfrm>
        </p:spPr>
        <p:txBody>
          <a:bodyPr>
            <a:noAutofit/>
          </a:bodyPr>
          <a:lstStyle/>
          <a:p>
            <a:pPr rtl="0" fontAlgn="ctr">
              <a:spcBef>
                <a:spcPts val="0"/>
              </a:spcBef>
              <a:spcAft>
                <a:spcPts val="0"/>
              </a:spcAft>
            </a:pPr>
            <a:r>
              <a:rPr lang="en-US" sz="1000" b="1"/>
              <a:t>Interesting: </a:t>
            </a:r>
            <a:r>
              <a:rPr lang="en-US" sz="1000"/>
              <a:t>Students can choose texts that pique their interests in </a:t>
            </a:r>
            <a:r>
              <a:rPr lang="en-US" sz="1000" err="1"/>
              <a:t>DreamBox</a:t>
            </a:r>
            <a:r>
              <a:rPr lang="en-US" sz="1000"/>
              <a:t> Reading</a:t>
            </a:r>
          </a:p>
          <a:p>
            <a:pPr rtl="0" fontAlgn="ctr">
              <a:spcBef>
                <a:spcPts val="0"/>
              </a:spcBef>
              <a:spcAft>
                <a:spcPts val="0"/>
              </a:spcAft>
            </a:pPr>
            <a:endParaRPr lang="en-US" sz="1000">
              <a:solidFill>
                <a:schemeClr val="tx1"/>
              </a:solidFill>
            </a:endParaRPr>
          </a:p>
          <a:p>
            <a:pPr fontAlgn="ctr">
              <a:spcBef>
                <a:spcPts val="0"/>
              </a:spcBef>
            </a:pPr>
            <a:r>
              <a:rPr lang="en-US" sz="1000"/>
              <a:t>Students can complete “missions”, win tokens and badges, and play games in </a:t>
            </a:r>
            <a:r>
              <a:rPr lang="en-US" sz="1000" err="1"/>
              <a:t>DreamBox</a:t>
            </a:r>
            <a:r>
              <a:rPr lang="en-US" sz="1000"/>
              <a:t> Math and Reading Park</a:t>
            </a:r>
            <a:endParaRPr lang="en-US" sz="1000">
              <a:effectLst/>
            </a:endParaRPr>
          </a:p>
          <a:p>
            <a:pPr rtl="0" fontAlgn="ctr">
              <a:spcBef>
                <a:spcPts val="0"/>
              </a:spcBef>
              <a:spcAft>
                <a:spcPts val="0"/>
              </a:spcAft>
            </a:pPr>
            <a:endParaRPr lang="en-US" sz="1000"/>
          </a:p>
          <a:p>
            <a:pPr fontAlgn="ctr">
              <a:spcBef>
                <a:spcPts val="0"/>
              </a:spcBef>
            </a:pPr>
            <a:r>
              <a:rPr lang="en-US" sz="1000">
                <a:effectLst/>
              </a:rPr>
              <a:t>Builds skills of fluency, comprehension, vocabulary, stamina and motivation for every learner in </a:t>
            </a:r>
            <a:r>
              <a:rPr lang="en-US" sz="1000" err="1">
                <a:effectLst/>
              </a:rPr>
              <a:t>DreamBox</a:t>
            </a:r>
            <a:r>
              <a:rPr lang="en-US" sz="1000">
                <a:effectLst/>
              </a:rPr>
              <a:t> Reading</a:t>
            </a:r>
          </a:p>
          <a:p>
            <a:pPr fontAlgn="ctr">
              <a:spcBef>
                <a:spcPts val="0"/>
              </a:spcBef>
            </a:pPr>
            <a:endParaRPr lang="en-US" sz="1000"/>
          </a:p>
          <a:p>
            <a:pPr fontAlgn="ctr">
              <a:spcBef>
                <a:spcPts val="0"/>
              </a:spcBef>
            </a:pPr>
            <a:r>
              <a:rPr lang="en-US" sz="1000"/>
              <a:t>Read-aloud voice of "Stella" narrates to kids. </a:t>
            </a:r>
          </a:p>
          <a:p>
            <a:pPr fontAlgn="ctr">
              <a:spcBef>
                <a:spcPts val="0"/>
              </a:spcBef>
            </a:pPr>
            <a:endParaRPr lang="en-US" sz="900"/>
          </a:p>
        </p:txBody>
      </p:sp>
      <p:sp>
        <p:nvSpPr>
          <p:cNvPr id="54" name="Text Placeholder 53">
            <a:extLst>
              <a:ext uri="{FF2B5EF4-FFF2-40B4-BE49-F238E27FC236}">
                <a16:creationId xmlns:a16="http://schemas.microsoft.com/office/drawing/2014/main" id="{355D7A9A-B7D1-1F4D-B7C5-C5913F571EF8}"/>
              </a:ext>
            </a:extLst>
          </p:cNvPr>
          <p:cNvSpPr>
            <a:spLocks noGrp="1"/>
          </p:cNvSpPr>
          <p:nvPr>
            <p:ph type="body" sz="quarter" idx="27"/>
          </p:nvPr>
        </p:nvSpPr>
        <p:spPr/>
        <p:txBody>
          <a:bodyPr/>
          <a:lstStyle/>
          <a:p>
            <a:endParaRPr lang="en-US"/>
          </a:p>
        </p:txBody>
      </p:sp>
      <p:sp>
        <p:nvSpPr>
          <p:cNvPr id="59" name="Text Placeholder 58">
            <a:extLst>
              <a:ext uri="{FF2B5EF4-FFF2-40B4-BE49-F238E27FC236}">
                <a16:creationId xmlns:a16="http://schemas.microsoft.com/office/drawing/2014/main" id="{8497A7BB-870D-FF4C-8EFD-9AA9A893EA86}"/>
              </a:ext>
            </a:extLst>
          </p:cNvPr>
          <p:cNvSpPr>
            <a:spLocks noGrp="1"/>
          </p:cNvSpPr>
          <p:nvPr>
            <p:ph type="body" sz="quarter" idx="35"/>
          </p:nvPr>
        </p:nvSpPr>
        <p:spPr/>
        <p:txBody>
          <a:bodyPr>
            <a:normAutofit lnSpcReduction="10000"/>
          </a:bodyPr>
          <a:lstStyle/>
          <a:p>
            <a:r>
              <a:rPr lang="en-US"/>
              <a:t>Emphasis on Families</a:t>
            </a:r>
          </a:p>
        </p:txBody>
      </p:sp>
      <p:sp>
        <p:nvSpPr>
          <p:cNvPr id="16" name="Content 4">
            <a:extLst>
              <a:ext uri="{FF2B5EF4-FFF2-40B4-BE49-F238E27FC236}">
                <a16:creationId xmlns:a16="http://schemas.microsoft.com/office/drawing/2014/main" id="{E1130C5B-9F03-DF49-9EF2-AA682299574F}"/>
              </a:ext>
            </a:extLst>
          </p:cNvPr>
          <p:cNvSpPr>
            <a:spLocks noGrp="1"/>
          </p:cNvSpPr>
          <p:nvPr>
            <p:ph type="body" sz="quarter" idx="26"/>
          </p:nvPr>
        </p:nvSpPr>
        <p:spPr>
          <a:xfrm>
            <a:off x="7209791" y="4197607"/>
            <a:ext cx="2156484" cy="2146300"/>
          </a:xfrm>
        </p:spPr>
        <p:txBody>
          <a:bodyPr>
            <a:noAutofit/>
          </a:bodyPr>
          <a:lstStyle/>
          <a:p>
            <a:pPr rtl="0" fontAlgn="ctr">
              <a:spcBef>
                <a:spcPts val="0"/>
              </a:spcBef>
              <a:spcAft>
                <a:spcPts val="0"/>
              </a:spcAft>
            </a:pPr>
            <a:r>
              <a:rPr lang="en-US" sz="1050" b="1"/>
              <a:t>Supporting families: </a:t>
            </a:r>
            <a:r>
              <a:rPr lang="en-US" sz="1050"/>
              <a:t>The family support hub answers questions, shares tutorials, and student reports</a:t>
            </a:r>
          </a:p>
          <a:p>
            <a:pPr rtl="0" fontAlgn="ctr">
              <a:spcBef>
                <a:spcPts val="0"/>
              </a:spcBef>
              <a:spcAft>
                <a:spcPts val="0"/>
              </a:spcAft>
            </a:pPr>
            <a:endParaRPr lang="en-US" sz="1050" b="1"/>
          </a:p>
          <a:p>
            <a:pPr rtl="0" fontAlgn="ctr">
              <a:spcBef>
                <a:spcPts val="0"/>
              </a:spcBef>
              <a:spcAft>
                <a:spcPts val="0"/>
              </a:spcAft>
            </a:pPr>
            <a:r>
              <a:rPr lang="en-US" sz="1050">
                <a:effectLst/>
              </a:rPr>
              <a:t>Families can track their child’s progress through the Family Insight Dashboard and overview report</a:t>
            </a:r>
            <a:br>
              <a:rPr lang="en-US" sz="1050">
                <a:effectLst/>
              </a:rPr>
            </a:br>
            <a:endParaRPr lang="en-US" sz="1050"/>
          </a:p>
          <a:p>
            <a:pPr rtl="0" fontAlgn="ctr">
              <a:spcBef>
                <a:spcPts val="0"/>
              </a:spcBef>
              <a:spcAft>
                <a:spcPts val="0"/>
              </a:spcAft>
            </a:pPr>
            <a:r>
              <a:rPr lang="en-US" sz="1050"/>
              <a:t>Messaging to parents about maximizing effectiveness of screentime </a:t>
            </a:r>
          </a:p>
          <a:p>
            <a:pPr rtl="0" fontAlgn="ctr">
              <a:spcBef>
                <a:spcPts val="0"/>
              </a:spcBef>
              <a:spcAft>
                <a:spcPts val="0"/>
              </a:spcAft>
            </a:pPr>
            <a:endParaRPr lang="en-US" sz="1050"/>
          </a:p>
          <a:p>
            <a:pPr fontAlgn="ctr">
              <a:spcBef>
                <a:spcPts val="0"/>
              </a:spcBef>
            </a:pPr>
            <a:r>
              <a:rPr lang="en-US" sz="1050">
                <a:effectLst/>
              </a:rPr>
              <a:t>Parent-Friendly program for at home learning </a:t>
            </a:r>
          </a:p>
        </p:txBody>
      </p:sp>
      <p:sp>
        <p:nvSpPr>
          <p:cNvPr id="55" name="Text Placeholder 54">
            <a:extLst>
              <a:ext uri="{FF2B5EF4-FFF2-40B4-BE49-F238E27FC236}">
                <a16:creationId xmlns:a16="http://schemas.microsoft.com/office/drawing/2014/main" id="{A5370A96-45C6-3B4D-8507-87C3BE3A7F78}"/>
              </a:ext>
            </a:extLst>
          </p:cNvPr>
          <p:cNvSpPr>
            <a:spLocks noGrp="1"/>
          </p:cNvSpPr>
          <p:nvPr>
            <p:ph type="body" sz="quarter" idx="30"/>
          </p:nvPr>
        </p:nvSpPr>
        <p:spPr/>
        <p:txBody>
          <a:bodyPr/>
          <a:lstStyle/>
          <a:p>
            <a:endParaRPr lang="en-US"/>
          </a:p>
        </p:txBody>
      </p:sp>
      <p:sp>
        <p:nvSpPr>
          <p:cNvPr id="60" name="Text Placeholder 59">
            <a:extLst>
              <a:ext uri="{FF2B5EF4-FFF2-40B4-BE49-F238E27FC236}">
                <a16:creationId xmlns:a16="http://schemas.microsoft.com/office/drawing/2014/main" id="{21EEF30F-32D9-064F-8BF9-C014C6C77AFD}"/>
              </a:ext>
            </a:extLst>
          </p:cNvPr>
          <p:cNvSpPr>
            <a:spLocks noGrp="1"/>
          </p:cNvSpPr>
          <p:nvPr>
            <p:ph type="body" sz="quarter" idx="36"/>
          </p:nvPr>
        </p:nvSpPr>
        <p:spPr/>
        <p:txBody>
          <a:bodyPr>
            <a:normAutofit lnSpcReduction="10000"/>
          </a:bodyPr>
          <a:lstStyle/>
          <a:p>
            <a:r>
              <a:rPr lang="en-US"/>
              <a:t>Support for Teachers</a:t>
            </a:r>
          </a:p>
        </p:txBody>
      </p:sp>
      <p:sp>
        <p:nvSpPr>
          <p:cNvPr id="17" name="Content 5">
            <a:extLst>
              <a:ext uri="{FF2B5EF4-FFF2-40B4-BE49-F238E27FC236}">
                <a16:creationId xmlns:a16="http://schemas.microsoft.com/office/drawing/2014/main" id="{A7C30CCE-81C7-4A41-80E5-B083612D5F8F}"/>
              </a:ext>
            </a:extLst>
          </p:cNvPr>
          <p:cNvSpPr>
            <a:spLocks noGrp="1"/>
          </p:cNvSpPr>
          <p:nvPr>
            <p:ph type="body" sz="quarter" idx="29"/>
          </p:nvPr>
        </p:nvSpPr>
        <p:spPr>
          <a:xfrm>
            <a:off x="9405679" y="4197607"/>
            <a:ext cx="2156484" cy="2146300"/>
          </a:xfrm>
        </p:spPr>
        <p:txBody>
          <a:bodyPr>
            <a:noAutofit/>
          </a:bodyPr>
          <a:lstStyle/>
          <a:p>
            <a:r>
              <a:rPr lang="en-US" sz="900" b="1"/>
              <a:t>Teacher problems: </a:t>
            </a:r>
            <a:r>
              <a:rPr lang="en-US" sz="900"/>
              <a:t>Messaging around giving teachers more time and the resources they need and increasing teacher bandwidth</a:t>
            </a:r>
          </a:p>
          <a:p>
            <a:r>
              <a:rPr lang="en-US" sz="900">
                <a:effectLst/>
              </a:rPr>
              <a:t>Teacher resource Hub with blogs, case studies, guides, research, videos, webinars, and pop in office hours weekly for free </a:t>
            </a:r>
          </a:p>
          <a:p>
            <a:r>
              <a:rPr lang="en-US" sz="900">
                <a:effectLst/>
              </a:rPr>
              <a:t>Build student confidence and give encouragemen</a:t>
            </a:r>
            <a:r>
              <a:rPr lang="en-US" sz="900"/>
              <a:t>t </a:t>
            </a:r>
            <a:r>
              <a:rPr lang="en-US" sz="900">
                <a:effectLst/>
              </a:rPr>
              <a:t>anytime using the messaging tool to connect with students with pre-set messages or custom messages in English or Spanish </a:t>
            </a:r>
          </a:p>
          <a:p>
            <a:r>
              <a:rPr lang="en-US" sz="900"/>
              <a:t>Messaging “by teachers for teachers”</a:t>
            </a:r>
          </a:p>
        </p:txBody>
      </p:sp>
    </p:spTree>
    <p:extLst>
      <p:ext uri="{BB962C8B-B14F-4D97-AF65-F5344CB8AC3E}">
        <p14:creationId xmlns:p14="http://schemas.microsoft.com/office/powerpoint/2010/main" val="284869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DC93031-9355-7A41-B57E-93987244DDA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err="1">
                <a:latin typeface="Arial"/>
                <a:cs typeface="Arial"/>
              </a:rPr>
              <a:t>DreamBox</a:t>
            </a:r>
            <a:r>
              <a:rPr lang="en-US" sz="1200"/>
              <a:t> Competitive Analysis</a:t>
            </a:r>
            <a:endParaRPr lang="en-US"/>
          </a:p>
        </p:txBody>
      </p:sp>
      <p:sp>
        <p:nvSpPr>
          <p:cNvPr id="7" name="Text Placeholder 6">
            <a:extLst>
              <a:ext uri="{FF2B5EF4-FFF2-40B4-BE49-F238E27FC236}">
                <a16:creationId xmlns:a16="http://schemas.microsoft.com/office/drawing/2014/main" id="{46D1261D-EBFA-2B4C-95E5-1617F47C0220}"/>
              </a:ext>
            </a:extLst>
          </p:cNvPr>
          <p:cNvSpPr>
            <a:spLocks noGrp="1"/>
          </p:cNvSpPr>
          <p:nvPr>
            <p:ph type="body" sz="quarter" idx="17"/>
          </p:nvPr>
        </p:nvSpPr>
        <p:spPr/>
        <p:txBody>
          <a:bodyPr/>
          <a:lstStyle/>
          <a:p>
            <a:endParaRPr lang="en-GB"/>
          </a:p>
        </p:txBody>
      </p:sp>
      <p:sp>
        <p:nvSpPr>
          <p:cNvPr id="4" name="Title 3">
            <a:extLst>
              <a:ext uri="{FF2B5EF4-FFF2-40B4-BE49-F238E27FC236}">
                <a16:creationId xmlns:a16="http://schemas.microsoft.com/office/drawing/2014/main" id="{7D18F522-0347-3A4F-AF1A-6FB22D758DC4}"/>
              </a:ext>
            </a:extLst>
          </p:cNvPr>
          <p:cNvSpPr>
            <a:spLocks noGrp="1"/>
          </p:cNvSpPr>
          <p:nvPr>
            <p:ph type="title"/>
          </p:nvPr>
        </p:nvSpPr>
        <p:spPr>
          <a:xfrm>
            <a:off x="682672" y="686607"/>
            <a:ext cx="3826266" cy="887413"/>
          </a:xfrm>
        </p:spPr>
        <p:txBody>
          <a:bodyPr>
            <a:normAutofit/>
          </a:bodyPr>
          <a:lstStyle/>
          <a:p>
            <a:pPr rtl="0" fontAlgn="ctr">
              <a:spcBef>
                <a:spcPts val="0"/>
              </a:spcBef>
              <a:spcAft>
                <a:spcPts val="0"/>
              </a:spcAft>
            </a:pPr>
            <a:r>
              <a:rPr lang="en-US" sz="1800">
                <a:effectLst/>
              </a:rPr>
              <a:t>Why is </a:t>
            </a:r>
            <a:r>
              <a:rPr lang="en-US" sz="1800" err="1"/>
              <a:t>DreamBox</a:t>
            </a:r>
            <a:r>
              <a:rPr lang="en-US" sz="1800">
                <a:effectLst/>
              </a:rPr>
              <a:t> so </a:t>
            </a:r>
            <a:r>
              <a:rPr lang="en-US" sz="1800"/>
              <a:t>popular? </a:t>
            </a:r>
            <a:endParaRPr lang="en-US"/>
          </a:p>
        </p:txBody>
      </p:sp>
      <p:sp>
        <p:nvSpPr>
          <p:cNvPr id="5" name="Text Placeholder 4">
            <a:extLst>
              <a:ext uri="{FF2B5EF4-FFF2-40B4-BE49-F238E27FC236}">
                <a16:creationId xmlns:a16="http://schemas.microsoft.com/office/drawing/2014/main" id="{737D452C-02AD-5748-9E1D-20DDF115BF61}"/>
              </a:ext>
            </a:extLst>
          </p:cNvPr>
          <p:cNvSpPr>
            <a:spLocks noGrp="1"/>
          </p:cNvSpPr>
          <p:nvPr>
            <p:ph type="body" sz="quarter" idx="13"/>
          </p:nvPr>
        </p:nvSpPr>
        <p:spPr>
          <a:xfrm>
            <a:off x="8695787" y="1192697"/>
            <a:ext cx="2493542" cy="2549582"/>
          </a:xfrm>
        </p:spPr>
        <p:txBody>
          <a:bodyPr vert="horz" lIns="91440" tIns="45720" rIns="91440" bIns="45720" rtlCol="0" anchor="t">
            <a:noAutofit/>
          </a:bodyPr>
          <a:lstStyle/>
          <a:p>
            <a:r>
              <a:rPr lang="en-US" sz="1800" err="1">
                <a:latin typeface="Arial"/>
                <a:cs typeface="Arial"/>
              </a:rPr>
              <a:t>DreamBox</a:t>
            </a:r>
            <a:r>
              <a:rPr lang="en-US" sz="1800">
                <a:latin typeface="Arial"/>
                <a:cs typeface="Arial"/>
              </a:rPr>
              <a:t> is a game-based platform with actionable insights, teacher support hub and resources, and rigorous state standards-aligned content for both math and ELA for K-12</a:t>
            </a:r>
            <a:endParaRPr lang="en-GB" sz="1800">
              <a:latin typeface="Arial"/>
              <a:cs typeface="Arial"/>
            </a:endParaRPr>
          </a:p>
        </p:txBody>
      </p:sp>
      <p:sp>
        <p:nvSpPr>
          <p:cNvPr id="6" name="Text Placeholder 5">
            <a:extLst>
              <a:ext uri="{FF2B5EF4-FFF2-40B4-BE49-F238E27FC236}">
                <a16:creationId xmlns:a16="http://schemas.microsoft.com/office/drawing/2014/main" id="{8D34FC6C-A7DD-C34B-800E-06B2509A3E34}"/>
              </a:ext>
            </a:extLst>
          </p:cNvPr>
          <p:cNvSpPr>
            <a:spLocks noGrp="1"/>
          </p:cNvSpPr>
          <p:nvPr>
            <p:ph type="body" sz="quarter" idx="15"/>
          </p:nvPr>
        </p:nvSpPr>
        <p:spPr>
          <a:xfrm>
            <a:off x="670949" y="1422651"/>
            <a:ext cx="6464300" cy="4748742"/>
          </a:xfrm>
        </p:spPr>
        <p:txBody>
          <a:bodyPr vert="horz" lIns="91440" tIns="45720" rIns="91440" bIns="45720" rtlCol="0" anchor="t">
            <a:noAutofit/>
          </a:bodyPr>
          <a:lstStyle/>
          <a:p>
            <a:pPr marL="342900" indent="-342900">
              <a:buFont typeface="+mj-lt"/>
              <a:buAutoNum type="arabicPeriod"/>
            </a:pPr>
            <a:r>
              <a:rPr lang="en-US" sz="1200">
                <a:latin typeface="Arial"/>
                <a:cs typeface="Arial"/>
              </a:rPr>
              <a:t>Easy to find and skim </a:t>
            </a:r>
            <a:r>
              <a:rPr lang="en-US" sz="1200" b="1">
                <a:latin typeface="Arial"/>
                <a:cs typeface="Arial"/>
                <a:hlinkClick r:id="rId3">
                  <a:extLst>
                    <a:ext uri="{A12FA001-AC4F-418D-AE19-62706E023703}">
                      <ahyp:hlinkClr xmlns:ahyp="http://schemas.microsoft.com/office/drawing/2018/hyperlinkcolor" val="tx"/>
                    </a:ext>
                  </a:extLst>
                </a:hlinkClick>
              </a:rPr>
              <a:t>hub for success stories and case studies</a:t>
            </a:r>
            <a:r>
              <a:rPr lang="en-US" sz="1200" b="1">
                <a:latin typeface="Arial"/>
                <a:cs typeface="Arial"/>
              </a:rPr>
              <a:t> </a:t>
            </a:r>
            <a:r>
              <a:rPr lang="en-US" sz="1200">
                <a:latin typeface="Arial"/>
                <a:cs typeface="Arial"/>
              </a:rPr>
              <a:t>including results at a glance and uses 3</a:t>
            </a:r>
            <a:r>
              <a:rPr lang="en-US" sz="1200" baseline="30000">
                <a:latin typeface="Arial"/>
                <a:cs typeface="Arial"/>
              </a:rPr>
              <a:t>rd</a:t>
            </a:r>
            <a:r>
              <a:rPr lang="en-US" sz="1200">
                <a:latin typeface="Arial"/>
                <a:cs typeface="Arial"/>
              </a:rPr>
              <a:t> party research which is easier to see for districts</a:t>
            </a:r>
            <a:endParaRPr lang="en-US" sz="1200" b="0" i="0" u="none" strike="noStrike">
              <a:effectLst/>
              <a:latin typeface="Arial"/>
              <a:cs typeface="Arial"/>
            </a:endParaRPr>
          </a:p>
          <a:p>
            <a:pPr marL="342900" indent="-342900">
              <a:buFont typeface="+mj-lt"/>
              <a:buAutoNum type="arabicPeriod"/>
            </a:pPr>
            <a:endParaRPr lang="en-US" sz="1200"/>
          </a:p>
          <a:p>
            <a:pPr marL="342900" indent="-342900">
              <a:buFont typeface="+mj-lt"/>
              <a:buAutoNum type="arabicPeriod"/>
            </a:pPr>
            <a:r>
              <a:rPr lang="en-US" sz="1200" i="0" u="none" strike="noStrike">
                <a:effectLst/>
                <a:latin typeface="Arial"/>
                <a:cs typeface="Arial"/>
              </a:rPr>
              <a:t>Strong </a:t>
            </a:r>
            <a:r>
              <a:rPr lang="en-US" sz="1200" b="1">
                <a:latin typeface="Arial"/>
                <a:cs typeface="Arial"/>
                <a:hlinkClick r:id="rId4">
                  <a:extLst>
                    <a:ext uri="{A12FA001-AC4F-418D-AE19-62706E023703}">
                      <ahyp:hlinkClr xmlns:ahyp="http://schemas.microsoft.com/office/drawing/2018/hyperlinkcolor" val="tx"/>
                    </a:ext>
                  </a:extLst>
                </a:hlinkClick>
              </a:rPr>
              <a:t>free learning resources and trainings </a:t>
            </a:r>
            <a:r>
              <a:rPr lang="en-US" sz="1200">
                <a:latin typeface="Arial"/>
                <a:cs typeface="Arial"/>
              </a:rPr>
              <a:t>and p</a:t>
            </a:r>
            <a:r>
              <a:rPr lang="en-US" sz="1200" i="0" u="none" strike="noStrike">
                <a:effectLst/>
                <a:latin typeface="Arial"/>
                <a:cs typeface="Arial"/>
              </a:rPr>
              <a:t>rofessional development add-ons </a:t>
            </a:r>
            <a:r>
              <a:rPr lang="en-US" sz="1200">
                <a:latin typeface="Arial"/>
                <a:cs typeface="Arial"/>
              </a:rPr>
              <a:t>for teachers, as well as a robust s</a:t>
            </a:r>
            <a:r>
              <a:rPr lang="en-US" sz="1200" b="0" i="0" u="none" strike="noStrike">
                <a:effectLst/>
                <a:latin typeface="Arial"/>
                <a:cs typeface="Arial"/>
              </a:rPr>
              <a:t>upport community/team for teachers and messaging around teacher problems </a:t>
            </a:r>
            <a:r>
              <a:rPr lang="en-US" sz="1200">
                <a:latin typeface="Arial"/>
                <a:cs typeface="Arial"/>
              </a:rPr>
              <a:t>like</a:t>
            </a:r>
            <a:r>
              <a:rPr lang="en-US" sz="1200" b="0" i="0" u="none" strike="noStrike">
                <a:effectLst/>
                <a:latin typeface="Arial"/>
                <a:cs typeface="Arial"/>
              </a:rPr>
              <a:t> saving educators' time</a:t>
            </a:r>
          </a:p>
          <a:p>
            <a:pPr marL="342900" indent="-342900">
              <a:buFont typeface="+mj-lt"/>
              <a:buAutoNum type="arabicPeriod"/>
            </a:pPr>
            <a:endParaRPr lang="en-US" sz="1200"/>
          </a:p>
          <a:p>
            <a:pPr marL="342900" indent="-342900">
              <a:buFont typeface="+mj-lt"/>
              <a:buAutoNum type="arabicPeriod"/>
            </a:pPr>
            <a:r>
              <a:rPr lang="en-US" sz="1200">
                <a:latin typeface="Arial"/>
                <a:cs typeface="Arial"/>
              </a:rPr>
              <a:t>U</a:t>
            </a:r>
            <a:r>
              <a:rPr lang="en-US" sz="1200" b="0" i="0" u="none" strike="noStrike">
                <a:effectLst/>
                <a:latin typeface="Arial"/>
                <a:cs typeface="Arial"/>
              </a:rPr>
              <a:t>ser-friendly interface that is </a:t>
            </a:r>
            <a:r>
              <a:rPr lang="en-US" sz="1200" b="1" i="0" u="none" strike="noStrike">
                <a:effectLst/>
                <a:latin typeface="Arial"/>
                <a:cs typeface="Arial"/>
              </a:rPr>
              <a:t>easy to navigate </a:t>
            </a:r>
            <a:r>
              <a:rPr lang="en-US" sz="1200" i="0" u="none" strike="noStrike">
                <a:effectLst/>
                <a:latin typeface="Arial"/>
                <a:cs typeface="Arial"/>
              </a:rPr>
              <a:t>for educators &amp; </a:t>
            </a:r>
            <a:r>
              <a:rPr lang="en-US" sz="1200">
                <a:latin typeface="Arial"/>
                <a:cs typeface="Arial"/>
              </a:rPr>
              <a:t>students, works quickly and easily and does the hard part for us</a:t>
            </a:r>
            <a:endParaRPr lang="en-US" sz="1200" i="0" u="none" strike="noStrike">
              <a:effectLst/>
              <a:latin typeface="Arial"/>
              <a:cs typeface="Arial"/>
            </a:endParaRPr>
          </a:p>
          <a:p>
            <a:pPr marL="342900" indent="-342900">
              <a:buFont typeface="+mj-lt"/>
              <a:buAutoNum type="arabicPeriod"/>
            </a:pPr>
            <a:endParaRPr lang="en-US" sz="1200" i="0" u="none" strike="noStrike">
              <a:effectLst/>
            </a:endParaRPr>
          </a:p>
          <a:p>
            <a:pPr marL="342900" indent="-342900">
              <a:buFont typeface="+mj-lt"/>
              <a:buAutoNum type="arabicPeriod"/>
            </a:pPr>
            <a:r>
              <a:rPr lang="en-US" sz="1200" b="0" i="0" u="none" strike="noStrike">
                <a:effectLst/>
                <a:latin typeface="Arial"/>
                <a:cs typeface="Arial"/>
              </a:rPr>
              <a:t>Emphasizes how much students love their products in videos and quotes from kids to </a:t>
            </a:r>
            <a:r>
              <a:rPr lang="en-US" sz="1200" b="1" i="0" u="none" strike="noStrike">
                <a:effectLst/>
                <a:latin typeface="Arial"/>
                <a:cs typeface="Arial"/>
              </a:rPr>
              <a:t>promote the student voice</a:t>
            </a:r>
          </a:p>
          <a:p>
            <a:pPr marL="342900" indent="-342900">
              <a:buFont typeface="+mj-lt"/>
              <a:buAutoNum type="arabicPeriod"/>
            </a:pPr>
            <a:endParaRPr lang="en-US" sz="1200" b="0" i="0" u="none" strike="noStrike">
              <a:effectLst/>
            </a:endParaRPr>
          </a:p>
          <a:p>
            <a:pPr marL="342900" indent="-342900">
              <a:buFont typeface="+mj-lt"/>
              <a:buAutoNum type="arabicPeriod"/>
            </a:pPr>
            <a:r>
              <a:rPr lang="en-US" sz="1200">
                <a:latin typeface="Arial"/>
                <a:cs typeface="Arial"/>
              </a:rPr>
              <a:t>"This program learns you as you learn math” and provides </a:t>
            </a:r>
            <a:r>
              <a:rPr lang="en-US" sz="1200" b="1">
                <a:latin typeface="Arial"/>
                <a:cs typeface="Arial"/>
              </a:rPr>
              <a:t>actionable data, reports, and insights</a:t>
            </a:r>
            <a:r>
              <a:rPr lang="en-US" sz="1200">
                <a:latin typeface="Arial"/>
                <a:cs typeface="Arial"/>
              </a:rPr>
              <a:t> for specific, group, or full class of students</a:t>
            </a:r>
          </a:p>
          <a:p>
            <a:pPr marL="342900" indent="-342900">
              <a:buFont typeface="+mj-lt"/>
              <a:buAutoNum type="arabicPeriod"/>
            </a:pPr>
            <a:endParaRPr lang="en-US" sz="1200"/>
          </a:p>
          <a:p>
            <a:pPr marL="342900" indent="-342900">
              <a:buFont typeface="+mj-lt"/>
              <a:buAutoNum type="arabicPeriod"/>
            </a:pPr>
            <a:r>
              <a:rPr lang="en-US" sz="1200">
                <a:latin typeface="Arial"/>
                <a:cs typeface="Arial"/>
              </a:rPr>
              <a:t>Easily connects experiences for administrator, teachers, students, and families with </a:t>
            </a:r>
            <a:r>
              <a:rPr lang="en-US" sz="1200" b="1">
                <a:latin typeface="Arial"/>
                <a:cs typeface="Arial"/>
              </a:rPr>
              <a:t>the Family Support Hub </a:t>
            </a:r>
            <a:r>
              <a:rPr lang="en-US" sz="1200">
                <a:latin typeface="Arial"/>
                <a:cs typeface="Arial"/>
              </a:rPr>
              <a:t>and includes families across marketing, platform, and messaging that gives impression that </a:t>
            </a:r>
            <a:r>
              <a:rPr lang="en-US" sz="1200" err="1">
                <a:latin typeface="Arial"/>
                <a:cs typeface="Arial"/>
              </a:rPr>
              <a:t>DreamBox</a:t>
            </a:r>
            <a:r>
              <a:rPr lang="en-US" sz="1200">
                <a:latin typeface="Arial"/>
                <a:cs typeface="Arial"/>
              </a:rPr>
              <a:t> cares about the user and the buyer</a:t>
            </a:r>
          </a:p>
          <a:p>
            <a:pPr marL="342900" indent="-342900">
              <a:buFont typeface="+mj-lt"/>
              <a:buAutoNum type="arabicPeriod"/>
            </a:pPr>
            <a:endParaRPr lang="en-US" sz="1200"/>
          </a:p>
          <a:p>
            <a:pPr marL="342900" indent="-342900">
              <a:buFont typeface="+mj-lt"/>
              <a:buAutoNum type="arabicPeriod"/>
            </a:pPr>
            <a:r>
              <a:rPr lang="en-US" sz="1200">
                <a:latin typeface="Arial"/>
                <a:cs typeface="Arial"/>
              </a:rPr>
              <a:t>They </a:t>
            </a:r>
            <a:r>
              <a:rPr lang="en-US" sz="1200" b="1">
                <a:latin typeface="Arial"/>
                <a:cs typeface="Arial"/>
              </a:rPr>
              <a:t>do not target specific states in messaging, </a:t>
            </a:r>
            <a:r>
              <a:rPr lang="en-US" sz="1200">
                <a:latin typeface="Arial"/>
                <a:cs typeface="Arial"/>
              </a:rPr>
              <a:t>they say that they are right for every district and classroom </a:t>
            </a:r>
            <a:endParaRPr lang="en-US" sz="1200"/>
          </a:p>
          <a:p>
            <a:pPr marL="342900" indent="-342900">
              <a:buFont typeface="+mj-lt"/>
              <a:buAutoNum type="arabicPeriod"/>
            </a:pPr>
            <a:endParaRPr lang="en-US" sz="1200"/>
          </a:p>
          <a:p>
            <a:pPr marL="342900" indent="-342900">
              <a:buFont typeface="+mj-lt"/>
              <a:buAutoNum type="arabicPeriod"/>
            </a:pPr>
            <a:r>
              <a:rPr lang="en-US" sz="1200">
                <a:latin typeface="Arial"/>
                <a:cs typeface="Arial"/>
              </a:rPr>
              <a:t>Provides </a:t>
            </a:r>
            <a:r>
              <a:rPr lang="en-US" sz="1200" b="1">
                <a:latin typeface="Arial"/>
                <a:cs typeface="Arial"/>
                <a:hlinkClick r:id="rId5">
                  <a:extLst>
                    <a:ext uri="{A12FA001-AC4F-418D-AE19-62706E023703}">
                      <ahyp:hlinkClr xmlns:ahyp="http://schemas.microsoft.com/office/drawing/2018/hyperlinkcolor" val="tx"/>
                    </a:ext>
                  </a:extLst>
                </a:hlinkClick>
              </a:rPr>
              <a:t>standards aligned content </a:t>
            </a:r>
            <a:r>
              <a:rPr lang="en-US" sz="1200">
                <a:latin typeface="Arial"/>
                <a:cs typeface="Arial"/>
              </a:rPr>
              <a:t>and curriculum per state with description and grade level and ability to track standards progress for any state</a:t>
            </a:r>
          </a:p>
          <a:p>
            <a:pPr marL="342900" indent="-342900">
              <a:buAutoNum type="arabicPeriod"/>
            </a:pPr>
            <a:endParaRPr lang="en-US" sz="1200">
              <a:latin typeface="Arial"/>
              <a:cs typeface="Arial"/>
            </a:endParaRPr>
          </a:p>
          <a:p>
            <a:pPr marL="342900" indent="-342900">
              <a:buAutoNum type="arabicPeriod"/>
            </a:pPr>
            <a:r>
              <a:rPr lang="en-US" sz="1200">
                <a:latin typeface="Arial"/>
                <a:cs typeface="Arial"/>
              </a:rPr>
              <a:t>Educators have data on if their students are tracking to be proficient, on track, potentially on track, or not on track for the standardized tests with </a:t>
            </a:r>
            <a:r>
              <a:rPr lang="en-US" sz="1200" b="1">
                <a:latin typeface="Arial"/>
                <a:cs typeface="Arial"/>
              </a:rPr>
              <a:t>Predictive Insights</a:t>
            </a:r>
            <a:endParaRPr lang="en-US" sz="1200" b="1" i="0" u="none" strike="noStrike">
              <a:effectLst/>
            </a:endParaRPr>
          </a:p>
          <a:p>
            <a:pPr marL="1143000" lvl="1" indent="-457200">
              <a:buFont typeface="Arial" panose="020B0604020202020204" pitchFamily="34" charset="0"/>
              <a:buChar char="•"/>
            </a:pPr>
            <a:endParaRPr lang="en-US" sz="1400">
              <a:solidFill>
                <a:srgbClr val="333333"/>
              </a:solidFill>
            </a:endParaRPr>
          </a:p>
          <a:p>
            <a:pPr marL="285750" indent="-285750">
              <a:buFont typeface="Arial" panose="020B0604020202020204" pitchFamily="34" charset="0"/>
              <a:buChar char="•"/>
            </a:pPr>
            <a:endParaRPr lang="en-US" sz="1400" b="0" i="0" u="none" strike="noStrike">
              <a:solidFill>
                <a:srgbClr val="374151"/>
              </a:solidFill>
              <a:effectLst/>
            </a:endParaRPr>
          </a:p>
          <a:p>
            <a:pPr marL="285750" indent="-285750">
              <a:buFont typeface="Arial" panose="020B0604020202020204" pitchFamily="34" charset="0"/>
              <a:buChar char="•"/>
            </a:pPr>
            <a:endParaRPr lang="en-US" sz="1400"/>
          </a:p>
        </p:txBody>
      </p:sp>
    </p:spTree>
    <p:extLst>
      <p:ext uri="{BB962C8B-B14F-4D97-AF65-F5344CB8AC3E}">
        <p14:creationId xmlns:p14="http://schemas.microsoft.com/office/powerpoint/2010/main" val="15920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BE99C31-4A17-E345-84C9-32D9B507E129}"/>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err="1">
                <a:latin typeface="Arial"/>
                <a:cs typeface="Arial"/>
              </a:rPr>
              <a:t>DreamBox</a:t>
            </a:r>
            <a:r>
              <a:rPr lang="en-US" sz="1200"/>
              <a:t> Competitive Analysis</a:t>
            </a:r>
            <a:endParaRPr lang="en-US"/>
          </a:p>
        </p:txBody>
      </p:sp>
      <p:sp>
        <p:nvSpPr>
          <p:cNvPr id="11" name="Text Placeholder 10">
            <a:extLst>
              <a:ext uri="{FF2B5EF4-FFF2-40B4-BE49-F238E27FC236}">
                <a16:creationId xmlns:a16="http://schemas.microsoft.com/office/drawing/2014/main" id="{4593A17A-AEDC-5E44-B4FB-A8B399EA20F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6FB64C8D-EDE1-1041-9544-17EBE4DB3616}"/>
              </a:ext>
            </a:extLst>
          </p:cNvPr>
          <p:cNvSpPr>
            <a:spLocks noGrp="1"/>
          </p:cNvSpPr>
          <p:nvPr>
            <p:ph type="title"/>
          </p:nvPr>
        </p:nvSpPr>
        <p:spPr>
          <a:xfrm>
            <a:off x="217107" y="912860"/>
            <a:ext cx="4297803" cy="599716"/>
          </a:xfrm>
        </p:spPr>
        <p:txBody>
          <a:bodyPr>
            <a:normAutofit/>
          </a:bodyPr>
          <a:lstStyle/>
          <a:p>
            <a:r>
              <a:rPr lang="en-US" err="1">
                <a:latin typeface="Arial"/>
                <a:cs typeface="Arial"/>
              </a:rPr>
              <a:t>DreamBox</a:t>
            </a:r>
            <a:r>
              <a:rPr lang="en-US">
                <a:latin typeface="Arial"/>
                <a:cs typeface="Arial"/>
              </a:rPr>
              <a:t> Math</a:t>
            </a:r>
          </a:p>
        </p:txBody>
      </p:sp>
      <p:sp>
        <p:nvSpPr>
          <p:cNvPr id="23" name="Text Placeholder 22">
            <a:extLst>
              <a:ext uri="{FF2B5EF4-FFF2-40B4-BE49-F238E27FC236}">
                <a16:creationId xmlns:a16="http://schemas.microsoft.com/office/drawing/2014/main" id="{1A3F60FD-66C4-9F4F-9274-A9EA297A5C45}"/>
              </a:ext>
            </a:extLst>
          </p:cNvPr>
          <p:cNvSpPr>
            <a:spLocks noGrp="1"/>
          </p:cNvSpPr>
          <p:nvPr>
            <p:ph type="body" sz="quarter" idx="11"/>
          </p:nvPr>
        </p:nvSpPr>
        <p:spPr>
          <a:xfrm>
            <a:off x="113876" y="1512576"/>
            <a:ext cx="5792938" cy="4292600"/>
          </a:xfrm>
        </p:spPr>
        <p:txBody>
          <a:bodyPr vert="horz" lIns="91440" tIns="45720" rIns="91440" bIns="45720" rtlCol="0" anchor="t">
            <a:noAutofit/>
          </a:bodyPr>
          <a:lstStyle/>
          <a:p>
            <a:pPr marL="0" indent="0" rtl="0" fontAlgn="ctr">
              <a:lnSpc>
                <a:spcPct val="200000"/>
              </a:lnSpc>
              <a:spcBef>
                <a:spcPts val="0"/>
              </a:spcBef>
              <a:spcAft>
                <a:spcPts val="0"/>
              </a:spcAft>
              <a:buNone/>
            </a:pPr>
            <a:r>
              <a:rPr lang="en-US" sz="900" b="1" i="0" u="none" strike="noStrike">
                <a:effectLst/>
                <a:latin typeface="Arial"/>
                <a:cs typeface="Arial"/>
              </a:rPr>
              <a:t>The basics:</a:t>
            </a:r>
          </a:p>
          <a:p>
            <a:pPr fontAlgn="ctr">
              <a:lnSpc>
                <a:spcPct val="200000"/>
              </a:lnSpc>
              <a:spcBef>
                <a:spcPts val="0"/>
              </a:spcBef>
            </a:pPr>
            <a:r>
              <a:rPr lang="en-US" sz="900">
                <a:latin typeface="Arial"/>
                <a:cs typeface="Arial"/>
              </a:rPr>
              <a:t>K-8, adaptive gamified learning</a:t>
            </a:r>
            <a:endParaRPr lang="en-US" sz="900" b="0" i="0" u="none" strike="noStrike">
              <a:effectLst/>
              <a:latin typeface="Arial"/>
              <a:cs typeface="Arial"/>
            </a:endParaRPr>
          </a:p>
          <a:p>
            <a:pPr fontAlgn="ctr">
              <a:lnSpc>
                <a:spcPct val="200000"/>
              </a:lnSpc>
              <a:spcBef>
                <a:spcPts val="0"/>
              </a:spcBef>
            </a:pPr>
            <a:r>
              <a:rPr lang="en-US" sz="900" b="0" i="0" u="none" strike="noStrike">
                <a:effectLst/>
                <a:latin typeface="Arial"/>
                <a:cs typeface="Arial"/>
              </a:rPr>
              <a:t>Launchpad for baseline assessment and personalized learning path</a:t>
            </a:r>
          </a:p>
          <a:p>
            <a:pPr fontAlgn="ctr">
              <a:lnSpc>
                <a:spcPct val="200000"/>
              </a:lnSpc>
              <a:spcBef>
                <a:spcPts val="0"/>
              </a:spcBef>
            </a:pPr>
            <a:r>
              <a:rPr lang="en-US" sz="900">
                <a:latin typeface="Arial"/>
                <a:cs typeface="Arial"/>
              </a:rPr>
              <a:t>Insight dashboard, standards alignment reports, impact report, activity feed, student overview report </a:t>
            </a:r>
          </a:p>
          <a:p>
            <a:pPr marL="0" indent="0" fontAlgn="ctr">
              <a:lnSpc>
                <a:spcPct val="200000"/>
              </a:lnSpc>
              <a:spcBef>
                <a:spcPts val="0"/>
              </a:spcBef>
              <a:buNone/>
            </a:pPr>
            <a:endParaRPr lang="en-US" sz="900" b="1">
              <a:latin typeface="Arial"/>
              <a:cs typeface="Arial"/>
            </a:endParaRPr>
          </a:p>
          <a:p>
            <a:pPr marL="0" indent="0">
              <a:lnSpc>
                <a:spcPct val="200000"/>
              </a:lnSpc>
              <a:spcBef>
                <a:spcPts val="0"/>
              </a:spcBef>
              <a:buNone/>
            </a:pPr>
            <a:r>
              <a:rPr lang="en-US" sz="900" b="1" i="0" u="none" strike="noStrike">
                <a:effectLst/>
                <a:latin typeface="Arial"/>
                <a:cs typeface="Arial"/>
              </a:rPr>
              <a:t>Pricing</a:t>
            </a:r>
            <a:r>
              <a:rPr lang="en-US" sz="900" b="1">
                <a:latin typeface="Arial"/>
                <a:cs typeface="Arial"/>
              </a:rPr>
              <a:t>: </a:t>
            </a:r>
            <a:r>
              <a:rPr lang="en-US" sz="900">
                <a:latin typeface="Arial"/>
                <a:cs typeface="Arial"/>
              </a:rPr>
              <a:t>$28/student/year. Volume pricing discounts available, can go as low as $22  ​</a:t>
            </a:r>
            <a:endParaRPr lang="en-US" sz="900" b="1"/>
          </a:p>
          <a:p>
            <a:pPr marL="0" indent="0">
              <a:lnSpc>
                <a:spcPct val="200000"/>
              </a:lnSpc>
              <a:spcBef>
                <a:spcPts val="0"/>
              </a:spcBef>
              <a:buNone/>
            </a:pPr>
            <a:endParaRPr lang="en-US" sz="900">
              <a:latin typeface="Arial"/>
              <a:cs typeface="Arial"/>
            </a:endParaRPr>
          </a:p>
          <a:p>
            <a:pPr marL="0" indent="0">
              <a:lnSpc>
                <a:spcPct val="100000"/>
              </a:lnSpc>
              <a:buNone/>
            </a:pPr>
            <a:r>
              <a:rPr lang="en-US" sz="900" b="1">
                <a:latin typeface="Arial"/>
                <a:cs typeface="Arial"/>
              </a:rPr>
              <a:t>Why</a:t>
            </a:r>
            <a:r>
              <a:rPr lang="en-US" sz="900" b="1">
                <a:effectLst/>
                <a:latin typeface="Arial"/>
                <a:cs typeface="Arial"/>
              </a:rPr>
              <a:t> ALEKS is better:</a:t>
            </a:r>
            <a:r>
              <a:rPr lang="en-US" sz="900" b="1">
                <a:latin typeface="Arial"/>
                <a:cs typeface="Arial"/>
              </a:rPr>
              <a:t> </a:t>
            </a:r>
            <a:endParaRPr lang="en-US" sz="900" b="1">
              <a:effectLst/>
            </a:endParaRPr>
          </a:p>
          <a:p>
            <a:pPr>
              <a:lnSpc>
                <a:spcPct val="100000"/>
              </a:lnSpc>
            </a:pPr>
            <a:r>
              <a:rPr lang="en-US" sz="900">
                <a:effectLst/>
                <a:latin typeface="Arial"/>
                <a:cs typeface="Arial"/>
              </a:rPr>
              <a:t>The biggest difference is the instruction component and immediate remediation. ALEKS has the learning page, explanation page, and videos. </a:t>
            </a:r>
            <a:r>
              <a:rPr lang="en-US" sz="900">
                <a:latin typeface="Arial"/>
                <a:cs typeface="Arial"/>
              </a:rPr>
              <a:t>G</a:t>
            </a:r>
            <a:r>
              <a:rPr lang="en-US" sz="900">
                <a:effectLst/>
                <a:latin typeface="Arial"/>
                <a:cs typeface="Arial"/>
              </a:rPr>
              <a:t>oes to pre-cursor lesson when student struggles.</a:t>
            </a:r>
          </a:p>
          <a:p>
            <a:pPr>
              <a:lnSpc>
                <a:spcPct val="100000"/>
              </a:lnSpc>
            </a:pPr>
            <a:r>
              <a:rPr lang="en-US" sz="900">
                <a:latin typeface="Arial"/>
                <a:cs typeface="Arial"/>
              </a:rPr>
              <a:t>ALEKS pie and pie report shows journey to learning for each student, highlighting ready to learn, as well as Time &amp; Topic report where you can see input and questions received</a:t>
            </a:r>
          </a:p>
          <a:p>
            <a:pPr>
              <a:lnSpc>
                <a:spcPct val="100000"/>
              </a:lnSpc>
            </a:pPr>
            <a:r>
              <a:rPr lang="en-US" sz="900">
                <a:latin typeface="Arial"/>
                <a:cs typeface="Arial"/>
              </a:rPr>
              <a:t>Initial Knowledge Check and how each student receives a customized learning path – one where they can SEE their progress, skip around to different lessons, etc. (Student has some control and agency over their own path)</a:t>
            </a:r>
          </a:p>
          <a:p>
            <a:pPr>
              <a:lnSpc>
                <a:spcPct val="100000"/>
              </a:lnSpc>
            </a:pPr>
            <a:r>
              <a:rPr lang="en-US" sz="900" err="1">
                <a:effectLst/>
                <a:latin typeface="Arial"/>
                <a:cs typeface="Arial"/>
              </a:rPr>
              <a:t>DreamBox</a:t>
            </a:r>
            <a:r>
              <a:rPr lang="en-US" sz="900">
                <a:effectLst/>
                <a:latin typeface="Arial"/>
                <a:cs typeface="Arial"/>
              </a:rPr>
              <a:t> looks so much like a game for students that families complain about no visibility into what they are learning. </a:t>
            </a:r>
            <a:r>
              <a:rPr lang="en-US" sz="900">
                <a:latin typeface="Arial"/>
                <a:cs typeface="Arial"/>
              </a:rPr>
              <a:t>I</a:t>
            </a:r>
            <a:r>
              <a:rPr lang="en-US" sz="900">
                <a:effectLst/>
                <a:latin typeface="Arial"/>
                <a:cs typeface="Arial"/>
              </a:rPr>
              <a:t>t looks like they were just playing a game, not using a supplemental educational platform that’s cre</a:t>
            </a:r>
            <a:r>
              <a:rPr lang="en-US" sz="900">
                <a:latin typeface="Arial"/>
                <a:cs typeface="Arial"/>
              </a:rPr>
              <a:t>dible (why they </a:t>
            </a:r>
            <a:r>
              <a:rPr lang="en-US" sz="900">
                <a:effectLst/>
                <a:latin typeface="Arial"/>
                <a:cs typeface="Arial"/>
              </a:rPr>
              <a:t>created</a:t>
            </a:r>
            <a:r>
              <a:rPr lang="en-US" sz="900">
                <a:latin typeface="Arial"/>
                <a:cs typeface="Arial"/>
              </a:rPr>
              <a:t> </a:t>
            </a:r>
            <a:r>
              <a:rPr lang="en-US" sz="900">
                <a:effectLst/>
                <a:latin typeface="Arial"/>
                <a:cs typeface="Arial"/>
              </a:rPr>
              <a:t> t</a:t>
            </a:r>
            <a:r>
              <a:rPr lang="en-US" sz="900">
                <a:latin typeface="Arial"/>
                <a:cs typeface="Arial"/>
              </a:rPr>
              <a:t>he family support hub) </a:t>
            </a:r>
            <a:endParaRPr lang="en-US" sz="900"/>
          </a:p>
          <a:p>
            <a:pPr>
              <a:lnSpc>
                <a:spcPct val="100000"/>
              </a:lnSpc>
            </a:pPr>
            <a:r>
              <a:rPr lang="en-US" sz="900">
                <a:effectLst/>
                <a:latin typeface="Arial"/>
                <a:cs typeface="Arial"/>
              </a:rPr>
              <a:t>New Predictive Insights</a:t>
            </a:r>
            <a:r>
              <a:rPr lang="en-US" sz="900">
                <a:latin typeface="Arial"/>
                <a:cs typeface="Arial"/>
              </a:rPr>
              <a:t> </a:t>
            </a:r>
            <a:r>
              <a:rPr lang="en-US" sz="900">
                <a:effectLst/>
                <a:latin typeface="Arial"/>
                <a:cs typeface="Arial"/>
              </a:rPr>
              <a:t>predict how students will do on upcoming assessment. </a:t>
            </a:r>
            <a:r>
              <a:rPr lang="en-US" sz="900">
                <a:latin typeface="Arial"/>
                <a:cs typeface="Arial"/>
              </a:rPr>
              <a:t>Helpful,</a:t>
            </a:r>
            <a:r>
              <a:rPr lang="en-US" sz="900">
                <a:effectLst/>
                <a:latin typeface="Arial"/>
                <a:cs typeface="Arial"/>
              </a:rPr>
              <a:t> but may not be actionable as it does not explain why. Recurs monthly.  </a:t>
            </a:r>
          </a:p>
          <a:p>
            <a:pPr>
              <a:lnSpc>
                <a:spcPct val="100000"/>
              </a:lnSpc>
            </a:pPr>
            <a:r>
              <a:rPr lang="en-US" sz="900">
                <a:effectLst/>
                <a:latin typeface="Arial"/>
                <a:cs typeface="Arial"/>
              </a:rPr>
              <a:t>ALEKS is built more solidly for 6-12, while </a:t>
            </a:r>
            <a:r>
              <a:rPr lang="en-US" sz="900" err="1">
                <a:effectLst/>
                <a:latin typeface="Arial"/>
                <a:cs typeface="Arial"/>
              </a:rPr>
              <a:t>DreamBox</a:t>
            </a:r>
            <a:r>
              <a:rPr lang="en-US" sz="900">
                <a:effectLst/>
                <a:latin typeface="Arial"/>
                <a:cs typeface="Arial"/>
              </a:rPr>
              <a:t> is mainly for K-5</a:t>
            </a:r>
            <a:endParaRPr lang="en-US" sz="900">
              <a:latin typeface="Arial"/>
              <a:cs typeface="Arial"/>
            </a:endParaRPr>
          </a:p>
          <a:p>
            <a:pPr>
              <a:lnSpc>
                <a:spcPct val="100000"/>
              </a:lnSpc>
            </a:pPr>
            <a:endParaRPr lang="en-US" sz="800"/>
          </a:p>
          <a:p>
            <a:pPr marL="0" indent="0" fontAlgn="ctr">
              <a:spcBef>
                <a:spcPts val="0"/>
              </a:spcBef>
              <a:buNone/>
            </a:pPr>
            <a:endParaRPr lang="en-US" sz="800" b="1"/>
          </a:p>
        </p:txBody>
      </p:sp>
      <p:sp>
        <p:nvSpPr>
          <p:cNvPr id="10" name="Text Placeholder 9">
            <a:extLst>
              <a:ext uri="{FF2B5EF4-FFF2-40B4-BE49-F238E27FC236}">
                <a16:creationId xmlns:a16="http://schemas.microsoft.com/office/drawing/2014/main" id="{E6FB696F-1CA7-A446-B5C6-AB9D616B09FA}"/>
              </a:ext>
            </a:extLst>
          </p:cNvPr>
          <p:cNvSpPr>
            <a:spLocks noGrp="1"/>
          </p:cNvSpPr>
          <p:nvPr>
            <p:ph type="body" sz="quarter" idx="12"/>
          </p:nvPr>
        </p:nvSpPr>
        <p:spPr>
          <a:xfrm>
            <a:off x="6336115" y="912860"/>
            <a:ext cx="4668708" cy="523220"/>
          </a:xfrm>
        </p:spPr>
        <p:txBody>
          <a:bodyPr vert="horz" lIns="91440" tIns="45720" rIns="91440" bIns="45720" rtlCol="0" anchor="t">
            <a:noAutofit/>
          </a:bodyPr>
          <a:lstStyle/>
          <a:p>
            <a:r>
              <a:rPr lang="en-US" sz="2200">
                <a:latin typeface="Arial"/>
                <a:cs typeface="Arial"/>
              </a:rPr>
              <a:t>Strengths &amp; Weaknesses</a:t>
            </a:r>
          </a:p>
        </p:txBody>
      </p:sp>
      <p:sp>
        <p:nvSpPr>
          <p:cNvPr id="25" name="Text Placeholder 24">
            <a:extLst>
              <a:ext uri="{FF2B5EF4-FFF2-40B4-BE49-F238E27FC236}">
                <a16:creationId xmlns:a16="http://schemas.microsoft.com/office/drawing/2014/main" id="{5C01FFBA-0125-5E4A-B96E-FEBD037D8983}"/>
              </a:ext>
            </a:extLst>
          </p:cNvPr>
          <p:cNvSpPr>
            <a:spLocks noGrp="1"/>
          </p:cNvSpPr>
          <p:nvPr>
            <p:ph type="body" sz="quarter" idx="13"/>
          </p:nvPr>
        </p:nvSpPr>
        <p:spPr>
          <a:xfrm>
            <a:off x="6336115" y="1512576"/>
            <a:ext cx="5638778" cy="4292600"/>
          </a:xfrm>
        </p:spPr>
        <p:txBody>
          <a:bodyPr vert="horz" lIns="91440" tIns="45720" rIns="91440" bIns="45720" rtlCol="0" anchor="t">
            <a:noAutofit/>
          </a:bodyPr>
          <a:lstStyle/>
          <a:p>
            <a:pPr marL="0" indent="0" algn="l">
              <a:lnSpc>
                <a:spcPct val="100000"/>
              </a:lnSpc>
              <a:buNone/>
            </a:pPr>
            <a:r>
              <a:rPr lang="en-US" sz="900" b="1">
                <a:solidFill>
                  <a:schemeClr val="tx1">
                    <a:lumMod val="50000"/>
                  </a:schemeClr>
                </a:solidFill>
                <a:effectLst/>
                <a:latin typeface="Arial"/>
                <a:cs typeface="Arial"/>
              </a:rPr>
              <a:t>Strengths:</a:t>
            </a:r>
          </a:p>
          <a:p>
            <a:pPr marL="347345" indent="-347345">
              <a:lnSpc>
                <a:spcPct val="100000"/>
              </a:lnSpc>
            </a:pPr>
            <a:r>
              <a:rPr lang="en-US" sz="900">
                <a:solidFill>
                  <a:schemeClr val="tx1">
                    <a:lumMod val="50000"/>
                  </a:schemeClr>
                </a:solidFill>
                <a:effectLst/>
                <a:latin typeface="Arial"/>
                <a:cs typeface="Arial"/>
              </a:rPr>
              <a:t>Combining a motivating game-like environment with rigorous, standards-aligned curriculum, that responds to learners’ actions and decisions by continuously adapting to support competency and fluency.​</a:t>
            </a:r>
          </a:p>
          <a:p>
            <a:pPr marL="347345" indent="-347345">
              <a:lnSpc>
                <a:spcPct val="100000"/>
              </a:lnSpc>
            </a:pPr>
            <a:r>
              <a:rPr lang="en-US" sz="900">
                <a:solidFill>
                  <a:schemeClr val="tx1">
                    <a:lumMod val="50000"/>
                  </a:schemeClr>
                </a:solidFill>
                <a:effectLst/>
                <a:latin typeface="Arial"/>
                <a:cs typeface="Arial"/>
              </a:rPr>
              <a:t>Three gamified learning environments: K-2, 3-5 and 6-8, each having a different look and feel to the lessons, with different motivating incentives in each designed to appeal to that grade range. It looks like a game with visually appealing graphics.</a:t>
            </a:r>
          </a:p>
          <a:p>
            <a:pPr marL="347345" indent="-347345">
              <a:lnSpc>
                <a:spcPct val="100000"/>
              </a:lnSpc>
            </a:pPr>
            <a:r>
              <a:rPr lang="en-US" sz="900">
                <a:solidFill>
                  <a:schemeClr val="tx1">
                    <a:lumMod val="50000"/>
                  </a:schemeClr>
                </a:solidFill>
                <a:effectLst/>
                <a:latin typeface="Arial"/>
                <a:cs typeface="Arial"/>
              </a:rPr>
              <a:t>Students are presented with a choice of interactive game-based lessons to work on, and choices change with completion of lessons. Students can complete “missions”, win tokens and badges.</a:t>
            </a:r>
            <a:endParaRPr lang="en-US" sz="900">
              <a:solidFill>
                <a:schemeClr val="tx1">
                  <a:lumMod val="50000"/>
                </a:schemeClr>
              </a:solidFill>
              <a:latin typeface="Arial"/>
              <a:cs typeface="Arial"/>
            </a:endParaRPr>
          </a:p>
          <a:p>
            <a:pPr marL="347345" indent="-347345">
              <a:lnSpc>
                <a:spcPct val="100000"/>
              </a:lnSpc>
            </a:pPr>
            <a:r>
              <a:rPr lang="en-US" sz="900">
                <a:solidFill>
                  <a:schemeClr val="tx1">
                    <a:lumMod val="50000"/>
                  </a:schemeClr>
                </a:solidFill>
                <a:effectLst/>
                <a:latin typeface="Arial"/>
                <a:cs typeface="Arial"/>
              </a:rPr>
              <a:t>Rostering and </a:t>
            </a:r>
            <a:r>
              <a:rPr lang="en-US" sz="900">
                <a:solidFill>
                  <a:schemeClr val="tx1">
                    <a:lumMod val="50000"/>
                  </a:schemeClr>
                </a:solidFill>
                <a:latin typeface="Arial"/>
                <a:cs typeface="Arial"/>
              </a:rPr>
              <a:t>class setup</a:t>
            </a:r>
            <a:r>
              <a:rPr lang="en-US" sz="900">
                <a:solidFill>
                  <a:schemeClr val="tx1">
                    <a:lumMod val="50000"/>
                  </a:schemeClr>
                </a:solidFill>
                <a:effectLst/>
                <a:latin typeface="Arial"/>
                <a:cs typeface="Arial"/>
              </a:rPr>
              <a:t> is easy </a:t>
            </a:r>
            <a:r>
              <a:rPr lang="en-US" sz="900">
                <a:solidFill>
                  <a:schemeClr val="tx1">
                    <a:lumMod val="50000"/>
                  </a:schemeClr>
                </a:solidFill>
                <a:latin typeface="Arial"/>
                <a:cs typeface="Arial"/>
              </a:rPr>
              <a:t>to set up </a:t>
            </a:r>
            <a:endParaRPr lang="en-US" sz="900">
              <a:solidFill>
                <a:schemeClr val="tx1">
                  <a:lumMod val="50000"/>
                </a:schemeClr>
              </a:solidFill>
              <a:effectLst/>
            </a:endParaRPr>
          </a:p>
          <a:p>
            <a:pPr marL="347345" indent="-347345">
              <a:lnSpc>
                <a:spcPct val="100000"/>
              </a:lnSpc>
            </a:pPr>
            <a:r>
              <a:rPr lang="en-US" sz="900">
                <a:solidFill>
                  <a:schemeClr val="tx1">
                    <a:lumMod val="50000"/>
                  </a:schemeClr>
                </a:solidFill>
                <a:effectLst/>
                <a:latin typeface="Arial"/>
                <a:cs typeface="Arial"/>
              </a:rPr>
              <a:t>While working on lessons, students earn tokens that can be spent on math-based games in the Arcade, or to “level up” and customize their Avatar, personalizing their wallpaper and a song.​</a:t>
            </a:r>
          </a:p>
          <a:p>
            <a:pPr marL="347345" indent="-347345">
              <a:lnSpc>
                <a:spcPct val="100000"/>
              </a:lnSpc>
            </a:pPr>
            <a:endParaRPr lang="en-US" sz="900">
              <a:solidFill>
                <a:schemeClr val="tx1">
                  <a:lumMod val="50000"/>
                </a:schemeClr>
              </a:solidFill>
              <a:latin typeface="Arial"/>
              <a:cs typeface="Arial"/>
            </a:endParaRPr>
          </a:p>
          <a:p>
            <a:pPr marL="0" indent="0">
              <a:lnSpc>
                <a:spcPct val="100000"/>
              </a:lnSpc>
              <a:buNone/>
            </a:pPr>
            <a:r>
              <a:rPr lang="en-US" sz="900" b="1">
                <a:solidFill>
                  <a:schemeClr val="tx1">
                    <a:lumMod val="50000"/>
                  </a:schemeClr>
                </a:solidFill>
                <a:effectLst/>
                <a:latin typeface="Arial"/>
                <a:cs typeface="Arial"/>
              </a:rPr>
              <a:t>Weaknesses:</a:t>
            </a:r>
          </a:p>
          <a:p>
            <a:pPr marL="347345" indent="-347345">
              <a:lnSpc>
                <a:spcPct val="100000"/>
              </a:lnSpc>
            </a:pPr>
            <a:r>
              <a:rPr lang="en-US" sz="900">
                <a:solidFill>
                  <a:schemeClr val="tx1">
                    <a:lumMod val="50000"/>
                  </a:schemeClr>
                </a:solidFill>
                <a:effectLst/>
                <a:latin typeface="Arial"/>
                <a:cs typeface="Arial"/>
              </a:rPr>
              <a:t>Does not have math </a:t>
            </a:r>
            <a:r>
              <a:rPr lang="en-US" sz="900">
                <a:solidFill>
                  <a:schemeClr val="tx1">
                    <a:lumMod val="50000"/>
                  </a:schemeClr>
                </a:solidFill>
                <a:latin typeface="Arial"/>
                <a:cs typeface="Arial"/>
              </a:rPr>
              <a:t>for 8-12 or for higher education</a:t>
            </a:r>
          </a:p>
          <a:p>
            <a:pPr marL="347345" indent="-347345">
              <a:lnSpc>
                <a:spcPct val="100000"/>
              </a:lnSpc>
            </a:pPr>
            <a:r>
              <a:rPr lang="en-US" sz="900">
                <a:solidFill>
                  <a:schemeClr val="tx1">
                    <a:lumMod val="50000"/>
                  </a:schemeClr>
                </a:solidFill>
                <a:latin typeface="Arial"/>
                <a:cs typeface="Arial"/>
              </a:rPr>
              <a:t>While the K-2 experience is strong, the experience for grades 6-8 feels childish, not grade-appropriate, and students get burnout from the same games from 3-8. </a:t>
            </a:r>
            <a:endParaRPr lang="en-US" sz="900">
              <a:solidFill>
                <a:schemeClr val="tx1">
                  <a:lumMod val="50000"/>
                </a:schemeClr>
              </a:solidFill>
            </a:endParaRPr>
          </a:p>
          <a:p>
            <a:pPr marL="347345" indent="-347345">
              <a:lnSpc>
                <a:spcPct val="100000"/>
              </a:lnSpc>
            </a:pPr>
            <a:r>
              <a:rPr lang="en-US" sz="900">
                <a:solidFill>
                  <a:schemeClr val="tx1">
                    <a:lumMod val="50000"/>
                  </a:schemeClr>
                </a:solidFill>
                <a:latin typeface="Arial"/>
                <a:cs typeface="Arial"/>
              </a:rPr>
              <a:t>"Help" button is not helpful for students or teachers. Students must answer unsuccessfully multiple times before help is provided, and then the answer. Students never see an explanation as to why they are wrong. There is also no “progress bar” for curriculum, as soon as one lesson is completed, another appears to take its place. </a:t>
            </a:r>
          </a:p>
          <a:p>
            <a:pPr marL="347345" indent="-347345">
              <a:lnSpc>
                <a:spcPct val="100000"/>
              </a:lnSpc>
            </a:pPr>
            <a:r>
              <a:rPr lang="en-US" sz="900">
                <a:solidFill>
                  <a:schemeClr val="tx1">
                    <a:lumMod val="50000"/>
                  </a:schemeClr>
                </a:solidFill>
                <a:latin typeface="Arial"/>
                <a:cs typeface="Arial"/>
              </a:rPr>
              <a:t>Productive struggle frustrates students because there is so much gamification that it is hard to focus on what to do and when, and previously students felt platform was too rigorous because they are shown content based on grade and not by a personal baseline</a:t>
            </a:r>
          </a:p>
          <a:p>
            <a:pPr marL="347345" indent="-347345">
              <a:lnSpc>
                <a:spcPct val="100000"/>
              </a:lnSpc>
            </a:pPr>
            <a:endParaRPr lang="en-US" sz="800">
              <a:effectLst/>
            </a:endParaRPr>
          </a:p>
        </p:txBody>
      </p:sp>
    </p:spTree>
    <p:extLst>
      <p:ext uri="{BB962C8B-B14F-4D97-AF65-F5344CB8AC3E}">
        <p14:creationId xmlns:p14="http://schemas.microsoft.com/office/powerpoint/2010/main" val="107988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BE99C31-4A17-E345-84C9-32D9B507E129}"/>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err="1">
                <a:latin typeface="Arial"/>
                <a:cs typeface="Arial"/>
              </a:rPr>
              <a:t>DreamBox</a:t>
            </a:r>
            <a:r>
              <a:rPr lang="en-US" sz="1200"/>
              <a:t> Competitive Analysis</a:t>
            </a:r>
            <a:endParaRPr lang="en-US"/>
          </a:p>
        </p:txBody>
      </p:sp>
      <p:sp>
        <p:nvSpPr>
          <p:cNvPr id="11" name="Text Placeholder 10">
            <a:extLst>
              <a:ext uri="{FF2B5EF4-FFF2-40B4-BE49-F238E27FC236}">
                <a16:creationId xmlns:a16="http://schemas.microsoft.com/office/drawing/2014/main" id="{4593A17A-AEDC-5E44-B4FB-A8B399EA20F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6FB64C8D-EDE1-1041-9544-17EBE4DB3616}"/>
              </a:ext>
            </a:extLst>
          </p:cNvPr>
          <p:cNvSpPr>
            <a:spLocks noGrp="1"/>
          </p:cNvSpPr>
          <p:nvPr>
            <p:ph type="title"/>
          </p:nvPr>
        </p:nvSpPr>
        <p:spPr>
          <a:xfrm>
            <a:off x="185576" y="881329"/>
            <a:ext cx="4297803" cy="599716"/>
          </a:xfrm>
        </p:spPr>
        <p:txBody>
          <a:bodyPr>
            <a:normAutofit/>
          </a:bodyPr>
          <a:lstStyle/>
          <a:p>
            <a:r>
              <a:rPr lang="en-US" err="1">
                <a:latin typeface="Arial"/>
                <a:cs typeface="Arial"/>
              </a:rPr>
              <a:t>DreamBox</a:t>
            </a:r>
            <a:r>
              <a:rPr lang="en-US">
                <a:latin typeface="Arial"/>
                <a:cs typeface="Arial"/>
              </a:rPr>
              <a:t> Reading</a:t>
            </a:r>
          </a:p>
        </p:txBody>
      </p:sp>
      <p:sp>
        <p:nvSpPr>
          <p:cNvPr id="23" name="Text Placeholder 22">
            <a:extLst>
              <a:ext uri="{FF2B5EF4-FFF2-40B4-BE49-F238E27FC236}">
                <a16:creationId xmlns:a16="http://schemas.microsoft.com/office/drawing/2014/main" id="{1A3F60FD-66C4-9F4F-9274-A9EA297A5C45}"/>
              </a:ext>
            </a:extLst>
          </p:cNvPr>
          <p:cNvSpPr>
            <a:spLocks noGrp="1"/>
          </p:cNvSpPr>
          <p:nvPr>
            <p:ph type="body" sz="quarter" idx="11"/>
          </p:nvPr>
        </p:nvSpPr>
        <p:spPr>
          <a:xfrm>
            <a:off x="185575" y="1684071"/>
            <a:ext cx="5574093" cy="4292600"/>
          </a:xfrm>
        </p:spPr>
        <p:txBody>
          <a:bodyPr vert="horz" lIns="91440" tIns="45720" rIns="91440" bIns="45720" rtlCol="0" anchor="t">
            <a:noAutofit/>
          </a:bodyPr>
          <a:lstStyle/>
          <a:p>
            <a:pPr marL="0" indent="0" fontAlgn="ctr">
              <a:spcBef>
                <a:spcPts val="0"/>
              </a:spcBef>
              <a:buNone/>
            </a:pPr>
            <a:r>
              <a:rPr lang="en-US" sz="1100" b="1" i="0" u="none" strike="noStrike">
                <a:effectLst/>
                <a:latin typeface="Arial"/>
                <a:cs typeface="Arial"/>
              </a:rPr>
              <a:t>The basics:</a:t>
            </a:r>
            <a:r>
              <a:rPr lang="en-US" sz="1100" b="1">
                <a:latin typeface="Arial"/>
                <a:cs typeface="Arial"/>
              </a:rPr>
              <a:t> </a:t>
            </a:r>
            <a:endParaRPr lang="en-US" sz="1100" b="1" i="0" u="none" strike="noStrike">
              <a:effectLst/>
            </a:endParaRPr>
          </a:p>
          <a:p>
            <a:pPr fontAlgn="ctr">
              <a:spcBef>
                <a:spcPts val="0"/>
              </a:spcBef>
            </a:pPr>
            <a:r>
              <a:rPr lang="en-US" sz="1100">
                <a:latin typeface="Arial"/>
                <a:cs typeface="Arial"/>
              </a:rPr>
              <a:t>3-12, adaptive foundational reading platform</a:t>
            </a:r>
            <a:endParaRPr lang="en-US" sz="1100" b="0" i="0" u="none" strike="noStrike">
              <a:effectLst/>
              <a:latin typeface="Arial"/>
              <a:cs typeface="Arial"/>
            </a:endParaRPr>
          </a:p>
          <a:p>
            <a:pPr fontAlgn="ctr">
              <a:spcBef>
                <a:spcPts val="0"/>
              </a:spcBef>
            </a:pPr>
            <a:r>
              <a:rPr lang="en-US" sz="1100">
                <a:latin typeface="Arial"/>
                <a:cs typeface="Arial"/>
              </a:rPr>
              <a:t>“Read to Learn”</a:t>
            </a:r>
            <a:endParaRPr lang="en-US" sz="1100" b="0" i="0" u="none" strike="noStrike">
              <a:effectLst/>
              <a:latin typeface="Arial"/>
              <a:cs typeface="Arial"/>
            </a:endParaRPr>
          </a:p>
          <a:p>
            <a:pPr fontAlgn="ctr">
              <a:spcBef>
                <a:spcPts val="0"/>
              </a:spcBef>
            </a:pPr>
            <a:r>
              <a:rPr lang="en-US" sz="1100">
                <a:latin typeface="Arial"/>
                <a:cs typeface="Arial"/>
              </a:rPr>
              <a:t>Activity Dashboard, class screening report, assignment panel, projected growth report</a:t>
            </a:r>
          </a:p>
          <a:p>
            <a:pPr fontAlgn="ctr">
              <a:spcBef>
                <a:spcPts val="0"/>
              </a:spcBef>
            </a:pPr>
            <a:r>
              <a:rPr lang="en-US" sz="1100" b="0" i="0" u="none" strike="noStrike">
                <a:solidFill>
                  <a:srgbClr val="FFFFFF"/>
                </a:solidFill>
                <a:effectLst/>
                <a:latin typeface="Arial"/>
                <a:cs typeface="Arial"/>
              </a:rPr>
              <a:t>Focused on improving fluency, comprehension, spelling, phonics, vocabulary, silent reading stamina and motivation for every learner</a:t>
            </a:r>
          </a:p>
          <a:p>
            <a:pPr fontAlgn="ctr">
              <a:spcBef>
                <a:spcPts val="0"/>
              </a:spcBef>
            </a:pPr>
            <a:r>
              <a:rPr lang="en-US" sz="1100">
                <a:latin typeface="Arial"/>
                <a:cs typeface="Arial"/>
              </a:rPr>
              <a:t>Differentiate instruction with tools, video tutorials, writing prompts, and lesson plans</a:t>
            </a:r>
            <a:endParaRPr lang="en-US" sz="1100" b="1">
              <a:latin typeface="Arial"/>
              <a:cs typeface="Arial"/>
            </a:endParaRPr>
          </a:p>
          <a:p>
            <a:pPr>
              <a:spcBef>
                <a:spcPts val="0"/>
              </a:spcBef>
            </a:pPr>
            <a:endParaRPr lang="en-US" sz="1100">
              <a:latin typeface="Arial"/>
              <a:cs typeface="Arial"/>
            </a:endParaRPr>
          </a:p>
          <a:p>
            <a:pPr marL="0" indent="0" fontAlgn="ctr">
              <a:spcBef>
                <a:spcPts val="0"/>
              </a:spcBef>
              <a:buNone/>
            </a:pPr>
            <a:r>
              <a:rPr lang="en-US" sz="1100" b="1" i="0" u="none" strike="noStrike">
                <a:effectLst/>
                <a:latin typeface="Arial"/>
                <a:cs typeface="Arial"/>
              </a:rPr>
              <a:t>Pricing:</a:t>
            </a:r>
            <a:r>
              <a:rPr lang="en-US" sz="1100" b="1">
                <a:latin typeface="Arial"/>
                <a:cs typeface="Arial"/>
              </a:rPr>
              <a:t> </a:t>
            </a:r>
            <a:r>
              <a:rPr lang="en-US" sz="1100">
                <a:latin typeface="Arial"/>
                <a:cs typeface="Arial"/>
              </a:rPr>
              <a:t>$20 per student per year. A free trial is available.</a:t>
            </a:r>
            <a:endParaRPr lang="en-US" sz="1100" i="0" u="none" strike="noStrike">
              <a:effectLst/>
            </a:endParaRPr>
          </a:p>
          <a:p>
            <a:pPr marL="0" indent="0" fontAlgn="ctr">
              <a:spcBef>
                <a:spcPts val="0"/>
              </a:spcBef>
              <a:buNone/>
            </a:pPr>
            <a:endParaRPr lang="en-US" sz="1100" b="1">
              <a:latin typeface="Arial"/>
              <a:cs typeface="Arial"/>
            </a:endParaRPr>
          </a:p>
          <a:p>
            <a:pPr marL="0" indent="0">
              <a:spcBef>
                <a:spcPts val="0"/>
              </a:spcBef>
              <a:buNone/>
            </a:pPr>
            <a:r>
              <a:rPr lang="en-US" sz="1100" b="1">
                <a:latin typeface="Arial"/>
                <a:cs typeface="Arial"/>
              </a:rPr>
              <a:t>Why Achieve3000 Literacy and Actively Learn is better: </a:t>
            </a:r>
            <a:endParaRPr lang="en-US" sz="1100" b="1"/>
          </a:p>
          <a:p>
            <a:pPr fontAlgn="ctr">
              <a:spcBef>
                <a:spcPts val="0"/>
              </a:spcBef>
            </a:pPr>
            <a:r>
              <a:rPr lang="en-US" sz="1100">
                <a:latin typeface="Arial"/>
                <a:cs typeface="Arial"/>
              </a:rPr>
              <a:t>A3K uses Lexile growth as a concrete benchmark for measuring student growth and more </a:t>
            </a:r>
            <a:r>
              <a:rPr lang="en-US" sz="1100" i="0" u="none" strike="noStrike">
                <a:effectLst/>
                <a:latin typeface="Arial"/>
                <a:cs typeface="Arial"/>
              </a:rPr>
              <a:t>direct with areas of growth for students in specific Lexile growth, </a:t>
            </a:r>
            <a:r>
              <a:rPr lang="en-US" sz="1100" i="0" u="none" strike="noStrike" err="1">
                <a:effectLst/>
                <a:latin typeface="Arial"/>
                <a:cs typeface="Arial"/>
              </a:rPr>
              <a:t>DreamBox</a:t>
            </a:r>
            <a:r>
              <a:rPr lang="en-US" sz="1100" i="0" u="none" strike="noStrike">
                <a:effectLst/>
                <a:latin typeface="Arial"/>
                <a:cs typeface="Arial"/>
              </a:rPr>
              <a:t> doesn’t use Lexile growth at all.</a:t>
            </a:r>
            <a:r>
              <a:rPr lang="en-US" sz="1100">
                <a:latin typeface="Arial"/>
                <a:cs typeface="Arial"/>
              </a:rPr>
              <a:t> </a:t>
            </a:r>
            <a:endParaRPr lang="en-US" sz="1100" i="0" u="none" strike="noStrike">
              <a:effectLst/>
            </a:endParaRPr>
          </a:p>
          <a:p>
            <a:pPr fontAlgn="ctr">
              <a:spcBef>
                <a:spcPts val="0"/>
              </a:spcBef>
            </a:pPr>
            <a:r>
              <a:rPr lang="en-US" sz="1100">
                <a:latin typeface="Arial"/>
                <a:cs typeface="Arial"/>
              </a:rPr>
              <a:t>With Word Studio teachers can find lessons designed to support their students’ needs in literacy and a teacher-led instructional video that can be used independently or in small group instruction</a:t>
            </a:r>
          </a:p>
        </p:txBody>
      </p:sp>
      <p:sp>
        <p:nvSpPr>
          <p:cNvPr id="10" name="Text Placeholder 9">
            <a:extLst>
              <a:ext uri="{FF2B5EF4-FFF2-40B4-BE49-F238E27FC236}">
                <a16:creationId xmlns:a16="http://schemas.microsoft.com/office/drawing/2014/main" id="{E6FB696F-1CA7-A446-B5C6-AB9D616B09FA}"/>
              </a:ext>
            </a:extLst>
          </p:cNvPr>
          <p:cNvSpPr>
            <a:spLocks noGrp="1"/>
          </p:cNvSpPr>
          <p:nvPr>
            <p:ph type="body" sz="quarter" idx="12"/>
          </p:nvPr>
        </p:nvSpPr>
        <p:spPr>
          <a:xfrm>
            <a:off x="6283563" y="904766"/>
            <a:ext cx="4849317" cy="523220"/>
          </a:xfrm>
        </p:spPr>
        <p:txBody>
          <a:bodyPr vert="horz" lIns="91440" tIns="45720" rIns="91440" bIns="45720" rtlCol="0" anchor="t">
            <a:noAutofit/>
          </a:bodyPr>
          <a:lstStyle/>
          <a:p>
            <a:r>
              <a:rPr lang="en-US" sz="2200">
                <a:latin typeface="Arial"/>
                <a:cs typeface="Arial"/>
              </a:rPr>
              <a:t>Strengths &amp; Weaknesses</a:t>
            </a:r>
          </a:p>
        </p:txBody>
      </p:sp>
      <p:sp>
        <p:nvSpPr>
          <p:cNvPr id="25" name="Text Placeholder 24">
            <a:extLst>
              <a:ext uri="{FF2B5EF4-FFF2-40B4-BE49-F238E27FC236}">
                <a16:creationId xmlns:a16="http://schemas.microsoft.com/office/drawing/2014/main" id="{5C01FFBA-0125-5E4A-B96E-FEBD037D8983}"/>
              </a:ext>
            </a:extLst>
          </p:cNvPr>
          <p:cNvSpPr>
            <a:spLocks noGrp="1"/>
          </p:cNvSpPr>
          <p:nvPr>
            <p:ph type="body" sz="quarter" idx="13"/>
          </p:nvPr>
        </p:nvSpPr>
        <p:spPr>
          <a:xfrm>
            <a:off x="6283563" y="1481045"/>
            <a:ext cx="5574093" cy="4292600"/>
          </a:xfrm>
        </p:spPr>
        <p:txBody>
          <a:bodyPr vert="horz" lIns="91440" tIns="45720" rIns="91440" bIns="45720" rtlCol="0" anchor="t">
            <a:normAutofit fontScale="25000" lnSpcReduction="20000"/>
          </a:bodyPr>
          <a:lstStyle/>
          <a:p>
            <a:pPr marL="0" indent="0" rtl="0" fontAlgn="ctr">
              <a:spcBef>
                <a:spcPts val="0"/>
              </a:spcBef>
              <a:spcAft>
                <a:spcPts val="0"/>
              </a:spcAft>
              <a:buNone/>
            </a:pPr>
            <a:r>
              <a:rPr lang="en-US" sz="3600" b="1">
                <a:solidFill>
                  <a:schemeClr val="tx1">
                    <a:lumMod val="50000"/>
                  </a:schemeClr>
                </a:solidFill>
              </a:rPr>
              <a:t>Strengths:</a:t>
            </a:r>
          </a:p>
          <a:p>
            <a:pPr marL="347345" indent="-347345" fontAlgn="ctr">
              <a:spcBef>
                <a:spcPts val="0"/>
              </a:spcBef>
            </a:pPr>
            <a:r>
              <a:rPr lang="en-US" sz="3600" i="0" u="none" strike="noStrike">
                <a:solidFill>
                  <a:schemeClr val="tx1">
                    <a:lumMod val="50000"/>
                  </a:schemeClr>
                </a:solidFill>
                <a:effectLst/>
                <a:latin typeface="Arial"/>
                <a:cs typeface="Arial"/>
              </a:rPr>
              <a:t>Combining a motivating game-like environment with rigorous, standards-aligned curriculum, that responds to learners’ actions and decisions by continuously adapting to support competency and fluency.</a:t>
            </a:r>
          </a:p>
          <a:p>
            <a:pPr marL="347345" indent="-347345" fontAlgn="ctr">
              <a:spcBef>
                <a:spcPts val="0"/>
              </a:spcBef>
            </a:pPr>
            <a:r>
              <a:rPr lang="en-US" sz="3600" i="0" u="none" strike="noStrike">
                <a:solidFill>
                  <a:schemeClr val="tx1">
                    <a:lumMod val="50000"/>
                  </a:schemeClr>
                </a:solidFill>
                <a:effectLst/>
                <a:latin typeface="Arial"/>
                <a:cs typeface="Arial"/>
              </a:rPr>
              <a:t>Interactive, fun, engaging content and articles in comprehensive library that allows students to explore interesting reading content</a:t>
            </a:r>
            <a:r>
              <a:rPr lang="en-US" sz="3600">
                <a:solidFill>
                  <a:schemeClr val="tx1">
                    <a:lumMod val="50000"/>
                  </a:schemeClr>
                </a:solidFill>
                <a:latin typeface="Arial"/>
                <a:cs typeface="Arial"/>
              </a:rPr>
              <a:t> </a:t>
            </a:r>
          </a:p>
          <a:p>
            <a:pPr fontAlgn="ctr">
              <a:spcBef>
                <a:spcPts val="0"/>
              </a:spcBef>
            </a:pPr>
            <a:r>
              <a:rPr lang="en-US" sz="3600" i="0" u="none" strike="noStrike" err="1">
                <a:solidFill>
                  <a:schemeClr val="tx1">
                    <a:lumMod val="50000"/>
                  </a:schemeClr>
                </a:solidFill>
                <a:effectLst/>
                <a:latin typeface="Arial"/>
                <a:cs typeface="Arial"/>
              </a:rPr>
              <a:t>DreamBox</a:t>
            </a:r>
            <a:r>
              <a:rPr lang="en-US" sz="3600" i="0" u="none" strike="noStrike">
                <a:solidFill>
                  <a:schemeClr val="tx1">
                    <a:lumMod val="50000"/>
                  </a:schemeClr>
                </a:solidFill>
                <a:effectLst/>
                <a:latin typeface="Arial"/>
                <a:cs typeface="Arial"/>
              </a:rPr>
              <a:t> Reading Guided Window improves fluency by revealing text at the rate each student reads, scaffolding the silent reading process so students focus on comprehension</a:t>
            </a:r>
          </a:p>
          <a:p>
            <a:pPr marL="347345" indent="-347345" fontAlgn="ctr">
              <a:spcBef>
                <a:spcPts val="0"/>
              </a:spcBef>
            </a:pPr>
            <a:r>
              <a:rPr lang="en-US" sz="3600" i="0" u="none" strike="noStrike">
                <a:solidFill>
                  <a:schemeClr val="tx1">
                    <a:lumMod val="50000"/>
                  </a:schemeClr>
                </a:solidFill>
                <a:effectLst/>
              </a:rPr>
              <a:t>Customized for reading by content level, reading rate, opportunities to reread text, and interspersed questions</a:t>
            </a:r>
            <a:endParaRPr lang="en-US" sz="3600" b="1" i="0" u="none" strike="noStrike">
              <a:solidFill>
                <a:schemeClr val="tx1">
                  <a:lumMod val="50000"/>
                </a:schemeClr>
              </a:solidFill>
              <a:effectLst/>
            </a:endParaRPr>
          </a:p>
          <a:p>
            <a:pPr marL="347345" indent="-347345">
              <a:spcBef>
                <a:spcPts val="0"/>
              </a:spcBef>
            </a:pPr>
            <a:endParaRPr lang="en-US" sz="3600">
              <a:solidFill>
                <a:schemeClr val="tx1">
                  <a:lumMod val="50000"/>
                </a:schemeClr>
              </a:solidFill>
              <a:latin typeface="Arial"/>
              <a:cs typeface="Arial"/>
            </a:endParaRPr>
          </a:p>
          <a:p>
            <a:pPr marL="0" indent="0" rtl="0" fontAlgn="ctr">
              <a:spcBef>
                <a:spcPts val="0"/>
              </a:spcBef>
              <a:spcAft>
                <a:spcPts val="0"/>
              </a:spcAft>
              <a:buNone/>
            </a:pPr>
            <a:r>
              <a:rPr lang="en-US" sz="3600" b="1">
                <a:solidFill>
                  <a:schemeClr val="tx1">
                    <a:lumMod val="50000"/>
                  </a:schemeClr>
                </a:solidFill>
              </a:rPr>
              <a:t>Weaknesses:</a:t>
            </a:r>
          </a:p>
          <a:p>
            <a:pPr marL="347345" indent="-347345" fontAlgn="ctr">
              <a:spcBef>
                <a:spcPts val="0"/>
              </a:spcBef>
            </a:pPr>
            <a:r>
              <a:rPr lang="en-US" sz="3600" i="0" u="none" strike="noStrike">
                <a:solidFill>
                  <a:schemeClr val="tx1">
                    <a:lumMod val="50000"/>
                  </a:schemeClr>
                </a:solidFill>
                <a:effectLst/>
                <a:latin typeface="Arial"/>
                <a:cs typeface="Arial"/>
              </a:rPr>
              <a:t>Students can only view content that is at or above grade level, which is too rigorous for some students</a:t>
            </a:r>
            <a:r>
              <a:rPr lang="en-US" sz="3600">
                <a:solidFill>
                  <a:schemeClr val="tx1">
                    <a:lumMod val="50000"/>
                  </a:schemeClr>
                </a:solidFill>
                <a:latin typeface="Arial"/>
                <a:cs typeface="Arial"/>
              </a:rPr>
              <a:t> </a:t>
            </a:r>
            <a:endParaRPr lang="en-US" sz="3600" i="0" u="none" strike="noStrike">
              <a:solidFill>
                <a:schemeClr val="tx1">
                  <a:lumMod val="50000"/>
                </a:schemeClr>
              </a:solidFill>
              <a:effectLst/>
            </a:endParaRPr>
          </a:p>
          <a:p>
            <a:pPr marL="347345" indent="-347345" fontAlgn="ctr">
              <a:spcBef>
                <a:spcPts val="0"/>
              </a:spcBef>
            </a:pPr>
            <a:r>
              <a:rPr lang="en-US" sz="3600">
                <a:solidFill>
                  <a:schemeClr val="tx1">
                    <a:lumMod val="50000"/>
                  </a:schemeClr>
                </a:solidFill>
                <a:latin typeface="Arial"/>
                <a:cs typeface="Arial"/>
              </a:rPr>
              <a:t>Claims they are the perfect solution extended learning, intervention, advanced readers, special education, and summer learning, so they are trying to be everything to everyone, especially in the intervention space.</a:t>
            </a:r>
          </a:p>
          <a:p>
            <a:pPr marL="347345" indent="-347345" fontAlgn="ctr">
              <a:spcBef>
                <a:spcPts val="0"/>
              </a:spcBef>
            </a:pPr>
            <a:r>
              <a:rPr lang="en-US" sz="3600">
                <a:solidFill>
                  <a:schemeClr val="tx1">
                    <a:lumMod val="50000"/>
                  </a:schemeClr>
                </a:solidFill>
                <a:latin typeface="Arial"/>
                <a:cs typeface="Arial"/>
              </a:rPr>
              <a:t>They do not have content exclusions, there is no way to only include certain content types which make them not a valuable competitor in states like FL</a:t>
            </a:r>
          </a:p>
          <a:p>
            <a:pPr marL="0" indent="0" rtl="0" fontAlgn="ctr">
              <a:spcBef>
                <a:spcPts val="0"/>
              </a:spcBef>
              <a:spcAft>
                <a:spcPts val="0"/>
              </a:spcAft>
              <a:buNone/>
            </a:pPr>
            <a:endParaRPr lang="en-US" sz="2800" b="1" i="0" u="none" strike="noStrike">
              <a:effectLst/>
            </a:endParaRPr>
          </a:p>
          <a:p>
            <a:pPr marL="0" indent="0" algn="l">
              <a:buNone/>
            </a:pPr>
            <a:endParaRPr lang="en-US" sz="1800">
              <a:effectLst/>
              <a:latin typeface="Calibri" panose="020F0502020204030204" pitchFamily="34" charset="0"/>
            </a:endParaRPr>
          </a:p>
        </p:txBody>
      </p:sp>
    </p:spTree>
    <p:extLst>
      <p:ext uri="{BB962C8B-B14F-4D97-AF65-F5344CB8AC3E}">
        <p14:creationId xmlns:p14="http://schemas.microsoft.com/office/powerpoint/2010/main" val="351807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BE99C31-4A17-E345-84C9-32D9B507E129}"/>
              </a:ext>
              <a:ext uri="{C183D7F6-B498-43B3-948B-1728B52AA6E4}">
                <adec:decorative xmlns:adec="http://schemas.microsoft.com/office/drawing/2017/decorative" val="1"/>
              </a:ext>
            </a:extLst>
          </p:cNvPr>
          <p:cNvSpPr>
            <a:spLocks noGrp="1"/>
          </p:cNvSpPr>
          <p:nvPr>
            <p:ph type="ftr" sz="quarter" idx="19"/>
          </p:nvPr>
        </p:nvSpPr>
        <p:spPr>
          <a:xfrm>
            <a:off x="682672" y="202497"/>
            <a:ext cx="4114800" cy="331932"/>
          </a:xfrm>
        </p:spPr>
        <p:txBody>
          <a:bodyPr/>
          <a:lstStyle/>
          <a:p>
            <a:r>
              <a:rPr lang="en-US" err="1">
                <a:latin typeface="Arial"/>
                <a:cs typeface="Arial"/>
              </a:rPr>
              <a:t>DreamBox</a:t>
            </a:r>
            <a:r>
              <a:rPr lang="en-US" sz="1200"/>
              <a:t> Competitive Analysis</a:t>
            </a:r>
            <a:endParaRPr lang="en-US"/>
          </a:p>
        </p:txBody>
      </p:sp>
      <p:sp>
        <p:nvSpPr>
          <p:cNvPr id="11" name="Text Placeholder 10">
            <a:extLst>
              <a:ext uri="{FF2B5EF4-FFF2-40B4-BE49-F238E27FC236}">
                <a16:creationId xmlns:a16="http://schemas.microsoft.com/office/drawing/2014/main" id="{4593A17A-AEDC-5E44-B4FB-A8B399EA20F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US"/>
          </a:p>
        </p:txBody>
      </p:sp>
      <p:sp>
        <p:nvSpPr>
          <p:cNvPr id="5" name="Title 4">
            <a:extLst>
              <a:ext uri="{FF2B5EF4-FFF2-40B4-BE49-F238E27FC236}">
                <a16:creationId xmlns:a16="http://schemas.microsoft.com/office/drawing/2014/main" id="{6FB64C8D-EDE1-1041-9544-17EBE4DB3616}"/>
              </a:ext>
            </a:extLst>
          </p:cNvPr>
          <p:cNvSpPr>
            <a:spLocks noGrp="1"/>
          </p:cNvSpPr>
          <p:nvPr>
            <p:ph type="title"/>
          </p:nvPr>
        </p:nvSpPr>
        <p:spPr>
          <a:xfrm>
            <a:off x="164555" y="902350"/>
            <a:ext cx="4297803" cy="599716"/>
          </a:xfrm>
        </p:spPr>
        <p:txBody>
          <a:bodyPr>
            <a:normAutofit fontScale="90000"/>
          </a:bodyPr>
          <a:lstStyle/>
          <a:p>
            <a:r>
              <a:rPr lang="en-US" err="1">
                <a:latin typeface="Arial"/>
                <a:cs typeface="Arial"/>
              </a:rPr>
              <a:t>DreamBox</a:t>
            </a:r>
            <a:r>
              <a:rPr lang="en-US">
                <a:latin typeface="Arial"/>
                <a:cs typeface="Arial"/>
              </a:rPr>
              <a:t> Reading Park (Coming Fall 2023)</a:t>
            </a:r>
          </a:p>
        </p:txBody>
      </p:sp>
      <p:sp>
        <p:nvSpPr>
          <p:cNvPr id="23" name="Text Placeholder 22">
            <a:extLst>
              <a:ext uri="{FF2B5EF4-FFF2-40B4-BE49-F238E27FC236}">
                <a16:creationId xmlns:a16="http://schemas.microsoft.com/office/drawing/2014/main" id="{1A3F60FD-66C4-9F4F-9274-A9EA297A5C45}"/>
              </a:ext>
            </a:extLst>
          </p:cNvPr>
          <p:cNvSpPr>
            <a:spLocks noGrp="1"/>
          </p:cNvSpPr>
          <p:nvPr>
            <p:ph type="body" sz="quarter" idx="11"/>
          </p:nvPr>
        </p:nvSpPr>
        <p:spPr>
          <a:xfrm>
            <a:off x="351692" y="1854058"/>
            <a:ext cx="5386955" cy="4292600"/>
          </a:xfrm>
        </p:spPr>
        <p:txBody>
          <a:bodyPr vert="horz" lIns="91440" tIns="45720" rIns="91440" bIns="45720" rtlCol="0" anchor="t">
            <a:noAutofit/>
          </a:bodyPr>
          <a:lstStyle/>
          <a:p>
            <a:pPr marL="0" indent="0" fontAlgn="ctr">
              <a:spcBef>
                <a:spcPts val="0"/>
              </a:spcBef>
              <a:buNone/>
            </a:pPr>
            <a:r>
              <a:rPr lang="en-US" sz="1100" b="1" i="0" u="none" strike="noStrike">
                <a:effectLst/>
                <a:latin typeface="Arial"/>
                <a:cs typeface="Arial"/>
              </a:rPr>
              <a:t>The basics:</a:t>
            </a:r>
          </a:p>
          <a:p>
            <a:pPr marL="347345" indent="-347345" fontAlgn="ctr">
              <a:lnSpc>
                <a:spcPts val="1900"/>
              </a:lnSpc>
            </a:pPr>
            <a:r>
              <a:rPr lang="en-US" sz="1100">
                <a:effectLst/>
                <a:latin typeface="Arial"/>
                <a:cs typeface="Arial"/>
              </a:rPr>
              <a:t>PK-2, </a:t>
            </a:r>
            <a:r>
              <a:rPr lang="en-US" sz="1100">
                <a:latin typeface="Arial"/>
                <a:cs typeface="Arial"/>
              </a:rPr>
              <a:t>interactive educational platform designed to improve children’s foundational reading skills </a:t>
            </a:r>
          </a:p>
          <a:p>
            <a:pPr marL="347345" indent="-347345" fontAlgn="ctr">
              <a:lnSpc>
                <a:spcPts val="1900"/>
              </a:lnSpc>
            </a:pPr>
            <a:r>
              <a:rPr lang="en-US" sz="1100">
                <a:effectLst/>
                <a:latin typeface="Arial"/>
                <a:cs typeface="Arial"/>
              </a:rPr>
              <a:t>“Learn to Read”</a:t>
            </a:r>
          </a:p>
          <a:p>
            <a:pPr marL="347345" indent="-347345" fontAlgn="ctr">
              <a:lnSpc>
                <a:spcPts val="1900"/>
              </a:lnSpc>
            </a:pPr>
            <a:r>
              <a:rPr lang="en-US" sz="1100">
                <a:latin typeface="Arial"/>
                <a:cs typeface="Arial"/>
              </a:rPr>
              <a:t>Offers a variety of reading activities and games that are both fun and engaging​ to develop phonemic awareness, phonic, decoding, spelling, and fluency skills ​</a:t>
            </a:r>
          </a:p>
          <a:p>
            <a:pPr marL="347345" indent="-347345">
              <a:lnSpc>
                <a:spcPts val="1900"/>
              </a:lnSpc>
            </a:pPr>
            <a:endParaRPr lang="en-US" sz="1100">
              <a:latin typeface="Arial"/>
              <a:cs typeface="Arial"/>
            </a:endParaRPr>
          </a:p>
          <a:p>
            <a:pPr marL="0" indent="0" rtl="0" fontAlgn="ctr">
              <a:spcBef>
                <a:spcPts val="0"/>
              </a:spcBef>
              <a:spcAft>
                <a:spcPts val="0"/>
              </a:spcAft>
              <a:buNone/>
            </a:pPr>
            <a:r>
              <a:rPr lang="en-US" sz="1100" b="1">
                <a:latin typeface="Arial"/>
                <a:cs typeface="Arial"/>
              </a:rPr>
              <a:t>Pricing: </a:t>
            </a:r>
            <a:r>
              <a:rPr lang="en-US" sz="1100">
                <a:latin typeface="Arial"/>
                <a:cs typeface="Arial"/>
              </a:rPr>
              <a:t>TBD</a:t>
            </a:r>
            <a:endParaRPr lang="en-US" sz="1100" i="0" u="none" strike="noStrike">
              <a:effectLst/>
              <a:latin typeface="Arial"/>
              <a:cs typeface="Arial"/>
            </a:endParaRPr>
          </a:p>
          <a:p>
            <a:pPr marL="0" indent="0">
              <a:spcBef>
                <a:spcPts val="0"/>
              </a:spcBef>
              <a:buNone/>
            </a:pPr>
            <a:endParaRPr lang="en-US" sz="1100">
              <a:latin typeface="Arial"/>
              <a:cs typeface="Arial"/>
            </a:endParaRPr>
          </a:p>
          <a:p>
            <a:pPr marL="0" indent="0" fontAlgn="ctr">
              <a:spcBef>
                <a:spcPts val="0"/>
              </a:spcBef>
              <a:buNone/>
            </a:pPr>
            <a:r>
              <a:rPr lang="en-US" sz="1100" b="1">
                <a:latin typeface="Arial"/>
                <a:cs typeface="Arial"/>
              </a:rPr>
              <a:t>Why Smarty Ants is better: </a:t>
            </a:r>
            <a:endParaRPr lang="en-US" sz="1100" b="1"/>
          </a:p>
          <a:p>
            <a:pPr fontAlgn="ctr">
              <a:spcBef>
                <a:spcPts val="0"/>
              </a:spcBef>
            </a:pPr>
            <a:r>
              <a:rPr lang="en-US" sz="1100" i="0" u="none" strike="noStrike">
                <a:effectLst/>
                <a:latin typeface="Arial"/>
                <a:cs typeface="Arial"/>
              </a:rPr>
              <a:t>Ant World: a holistic theme that's fun and engaging for students​</a:t>
            </a:r>
          </a:p>
          <a:p>
            <a:pPr fontAlgn="ctr">
              <a:spcBef>
                <a:spcPts val="0"/>
              </a:spcBef>
            </a:pPr>
            <a:r>
              <a:rPr lang="en-US" sz="1100" i="0" u="none" strike="noStrike">
                <a:effectLst/>
                <a:latin typeface="Arial"/>
                <a:cs typeface="Arial"/>
              </a:rPr>
              <a:t>Coming soon: New teacher dashboard, new fall placement test for Smarty Ants and Smarty Ants Española for English learners, Smarty Ants recommendation engines, security updates</a:t>
            </a:r>
          </a:p>
          <a:p>
            <a:pPr fontAlgn="ctr">
              <a:spcBef>
                <a:spcPts val="0"/>
              </a:spcBef>
            </a:pPr>
            <a:r>
              <a:rPr lang="en-US" sz="1100" i="0" u="none" strike="noStrike">
                <a:effectLst/>
                <a:latin typeface="Arial"/>
                <a:cs typeface="Arial"/>
              </a:rPr>
              <a:t>Diagnostic Level </a:t>
            </a:r>
            <a:r>
              <a:rPr lang="en-US" sz="1100">
                <a:latin typeface="Arial"/>
                <a:cs typeface="Arial"/>
              </a:rPr>
              <a:t>S</a:t>
            </a:r>
            <a:r>
              <a:rPr lang="en-US" sz="1100" i="0" u="none" strike="noStrike">
                <a:effectLst/>
                <a:latin typeface="Arial"/>
                <a:cs typeface="Arial"/>
              </a:rPr>
              <a:t>et for students to start on the right path for instruction and a lifelong love of reading</a:t>
            </a:r>
            <a:endParaRPr lang="en-US" sz="1100" b="1" i="0" u="none" strike="noStrike">
              <a:effectLst/>
              <a:latin typeface="Arial"/>
              <a:cs typeface="Arial"/>
            </a:endParaRPr>
          </a:p>
        </p:txBody>
      </p:sp>
      <p:sp>
        <p:nvSpPr>
          <p:cNvPr id="10" name="Text Placeholder 9">
            <a:extLst>
              <a:ext uri="{FF2B5EF4-FFF2-40B4-BE49-F238E27FC236}">
                <a16:creationId xmlns:a16="http://schemas.microsoft.com/office/drawing/2014/main" id="{E6FB696F-1CA7-A446-B5C6-AB9D616B09FA}"/>
              </a:ext>
            </a:extLst>
          </p:cNvPr>
          <p:cNvSpPr>
            <a:spLocks noGrp="1"/>
          </p:cNvSpPr>
          <p:nvPr>
            <p:ph type="body" sz="quarter" idx="12"/>
          </p:nvPr>
        </p:nvSpPr>
        <p:spPr>
          <a:xfrm>
            <a:off x="6341459" y="902350"/>
            <a:ext cx="5083779" cy="523220"/>
          </a:xfrm>
        </p:spPr>
        <p:txBody>
          <a:bodyPr vert="horz" lIns="91440" tIns="45720" rIns="91440" bIns="45720" rtlCol="0" anchor="t">
            <a:noAutofit/>
          </a:bodyPr>
          <a:lstStyle/>
          <a:p>
            <a:r>
              <a:rPr lang="en-US" sz="2200">
                <a:latin typeface="Arial"/>
                <a:cs typeface="Arial"/>
              </a:rPr>
              <a:t>Strengths &amp; Weaknesses</a:t>
            </a:r>
          </a:p>
        </p:txBody>
      </p:sp>
      <p:sp>
        <p:nvSpPr>
          <p:cNvPr id="25" name="Text Placeholder 24">
            <a:extLst>
              <a:ext uri="{FF2B5EF4-FFF2-40B4-BE49-F238E27FC236}">
                <a16:creationId xmlns:a16="http://schemas.microsoft.com/office/drawing/2014/main" id="{5C01FFBA-0125-5E4A-B96E-FEBD037D8983}"/>
              </a:ext>
            </a:extLst>
          </p:cNvPr>
          <p:cNvSpPr>
            <a:spLocks noGrp="1"/>
          </p:cNvSpPr>
          <p:nvPr>
            <p:ph type="body" sz="quarter" idx="13"/>
          </p:nvPr>
        </p:nvSpPr>
        <p:spPr>
          <a:xfrm>
            <a:off x="6908969" y="1427302"/>
            <a:ext cx="5386953" cy="4292600"/>
          </a:xfrm>
        </p:spPr>
        <p:txBody>
          <a:bodyPr vert="horz" lIns="91440" tIns="45720" rIns="91440" bIns="45720" rtlCol="0" anchor="t">
            <a:noAutofit/>
          </a:bodyPr>
          <a:lstStyle/>
          <a:p>
            <a:pPr marL="0" indent="0" fontAlgn="ctr">
              <a:lnSpc>
                <a:spcPct val="220000"/>
              </a:lnSpc>
              <a:spcBef>
                <a:spcPts val="0"/>
              </a:spcBef>
              <a:buNone/>
            </a:pPr>
            <a:r>
              <a:rPr lang="en-US" sz="1000" b="1"/>
              <a:t>Strengths:</a:t>
            </a:r>
          </a:p>
          <a:p>
            <a:pPr marL="347345" indent="-347345" fontAlgn="ctr">
              <a:lnSpc>
                <a:spcPct val="220000"/>
              </a:lnSpc>
              <a:spcBef>
                <a:spcPts val="0"/>
              </a:spcBef>
            </a:pPr>
            <a:r>
              <a:rPr lang="en-US" sz="1000"/>
              <a:t>Focused on building foundational skills matching with state standards</a:t>
            </a:r>
          </a:p>
          <a:p>
            <a:pPr marL="347345" indent="-347345" fontAlgn="ctr">
              <a:lnSpc>
                <a:spcPct val="220000"/>
              </a:lnSpc>
              <a:spcBef>
                <a:spcPts val="0"/>
              </a:spcBef>
            </a:pPr>
            <a:r>
              <a:rPr lang="en-US" sz="1000"/>
              <a:t>Personalized learning experience and learning path ​</a:t>
            </a:r>
          </a:p>
          <a:p>
            <a:pPr marL="347345" indent="-347345" fontAlgn="ctr">
              <a:lnSpc>
                <a:spcPct val="220000"/>
              </a:lnSpc>
              <a:spcBef>
                <a:spcPts val="0"/>
              </a:spcBef>
            </a:pPr>
            <a:r>
              <a:rPr lang="en-US" sz="1000"/>
              <a:t> Engaging and interactive for students to gamify learning</a:t>
            </a:r>
          </a:p>
          <a:p>
            <a:pPr marL="347345" indent="-347345" fontAlgn="ctr">
              <a:lnSpc>
                <a:spcPct val="220000"/>
              </a:lnSpc>
              <a:spcBef>
                <a:spcPts val="0"/>
              </a:spcBef>
            </a:pPr>
            <a:r>
              <a:rPr lang="en-US" sz="1000"/>
              <a:t>Features animated monsters and personality quiz to learn more about personify the platform</a:t>
            </a:r>
            <a:endParaRPr lang="en-US" sz="1000" b="1" i="0" u="none" strike="noStrike">
              <a:effectLst/>
            </a:endParaRPr>
          </a:p>
          <a:p>
            <a:pPr marL="347345" indent="-347345">
              <a:lnSpc>
                <a:spcPct val="220000"/>
              </a:lnSpc>
              <a:spcBef>
                <a:spcPts val="0"/>
              </a:spcBef>
            </a:pPr>
            <a:endParaRPr lang="en-US" sz="1000">
              <a:latin typeface="Arial"/>
              <a:cs typeface="Arial"/>
            </a:endParaRPr>
          </a:p>
          <a:p>
            <a:pPr marL="0" indent="0" fontAlgn="ctr">
              <a:lnSpc>
                <a:spcPct val="220000"/>
              </a:lnSpc>
              <a:spcBef>
                <a:spcPts val="0"/>
              </a:spcBef>
              <a:buNone/>
            </a:pPr>
            <a:r>
              <a:rPr lang="en-US" sz="1000" b="1"/>
              <a:t>Weaknesses:</a:t>
            </a:r>
          </a:p>
          <a:p>
            <a:pPr marL="347345" indent="-347345" fontAlgn="ctr">
              <a:lnSpc>
                <a:spcPct val="220000"/>
              </a:lnSpc>
              <a:spcBef>
                <a:spcPts val="0"/>
              </a:spcBef>
            </a:pPr>
            <a:r>
              <a:rPr lang="en-US" sz="1000" err="1">
                <a:effectLst/>
              </a:rPr>
              <a:t>Dreambox</a:t>
            </a:r>
            <a:r>
              <a:rPr lang="en-US" sz="1000">
                <a:effectLst/>
              </a:rPr>
              <a:t> Reading Park is relatively new, with low awareness, and it may take time to establish itself as a trusted and reliable platform for prek-2​</a:t>
            </a:r>
          </a:p>
          <a:p>
            <a:pPr marL="347345" indent="-347345">
              <a:lnSpc>
                <a:spcPct val="220000"/>
              </a:lnSpc>
            </a:pPr>
            <a:r>
              <a:rPr lang="en-US" sz="1000">
                <a:effectLst/>
                <a:latin typeface="Arial"/>
                <a:cs typeface="Arial"/>
              </a:rPr>
              <a:t>The product is only available in English</a:t>
            </a:r>
            <a:r>
              <a:rPr lang="en-US" sz="1000">
                <a:latin typeface="Arial"/>
                <a:cs typeface="Arial"/>
              </a:rPr>
              <a:t> and not other languages</a:t>
            </a:r>
            <a:endParaRPr lang="en-US" sz="1000">
              <a:effectLst/>
              <a:latin typeface="Arial"/>
              <a:cs typeface="Arial"/>
            </a:endParaRPr>
          </a:p>
          <a:p>
            <a:pPr marL="347345" indent="-347345">
              <a:lnSpc>
                <a:spcPct val="220000"/>
              </a:lnSpc>
            </a:pPr>
            <a:r>
              <a:rPr lang="en-US" sz="1000">
                <a:effectLst/>
              </a:rPr>
              <a:t>No research or case studies: Since it is a new product, they only have company led conversations about the product, no case studies, research, or words from users</a:t>
            </a:r>
          </a:p>
        </p:txBody>
      </p:sp>
    </p:spTree>
    <p:extLst>
      <p:ext uri="{BB962C8B-B14F-4D97-AF65-F5344CB8AC3E}">
        <p14:creationId xmlns:p14="http://schemas.microsoft.com/office/powerpoint/2010/main" val="4095880584"/>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8261D3AF-6852-2243-ABF6-FADA038919A9}"/>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EA385D6B-4EF4-6D42-BF9E-44CCC2462BC8}"/>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085A0D93-95E2-C248-A4D4-E7E889F5F725}"/>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A1134C0-3807-4248-887F-6B5AAF2C3114}" vid="{99DB0A0A-A216-0F41-8CD3-8F8FC6E75E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7D1060D41734FA66F881F2ABC48F6" ma:contentTypeVersion="16" ma:contentTypeDescription="Create a new document." ma:contentTypeScope="" ma:versionID="942e668c532cfb77f01af70ff2d96326">
  <xsd:schema xmlns:xsd="http://www.w3.org/2001/XMLSchema" xmlns:xs="http://www.w3.org/2001/XMLSchema" xmlns:p="http://schemas.microsoft.com/office/2006/metadata/properties" xmlns:ns2="e98b4678-e5f3-4615-b0b8-c2c0dc05eb05" xmlns:ns3="18a211f0-3948-451d-a1d5-ef0fca2b39e8" targetNamespace="http://schemas.microsoft.com/office/2006/metadata/properties" ma:root="true" ma:fieldsID="a7d8180b95fa213a18e4fc114955af1d" ns2:_="" ns3:_="">
    <xsd:import namespace="e98b4678-e5f3-4615-b0b8-c2c0dc05eb05"/>
    <xsd:import namespace="18a211f0-3948-451d-a1d5-ef0fca2b39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b4678-e5f3-4615-b0b8-c2c0dc05eb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a211f0-3948-451d-a1d5-ef0fca2b39e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cd16328-e3db-4210-bc62-687c21921098}" ma:internalName="TaxCatchAll" ma:showField="CatchAllData" ma:web="18a211f0-3948-451d-a1d5-ef0fca2b39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a211f0-3948-451d-a1d5-ef0fca2b39e8" xsi:nil="true"/>
    <lcf76f155ced4ddcb4097134ff3c332f xmlns="e98b4678-e5f3-4615-b0b8-c2c0dc05eb0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69E574-606D-487D-8C51-6501484E3EB2}">
  <ds:schemaRefs>
    <ds:schemaRef ds:uri="18a211f0-3948-451d-a1d5-ef0fca2b39e8"/>
    <ds:schemaRef ds:uri="e98b4678-e5f3-4615-b0b8-c2c0dc05eb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FB1409-6A3F-404B-9217-7ED1FD83E38F}">
  <ds:schemaRefs>
    <ds:schemaRef ds:uri="18a211f0-3948-451d-a1d5-ef0fca2b39e8"/>
    <ds:schemaRef ds:uri="e98b4678-e5f3-4615-b0b8-c2c0dc05eb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F8799B-6FAE-4864-B7CC-0F0A5176B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2099</Words>
  <Application>Microsoft Office PowerPoint</Application>
  <PresentationFormat>Widescreen</PresentationFormat>
  <Paragraphs>170</Paragraphs>
  <Slides>7</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Arial Black</vt:lpstr>
      <vt:lpstr>Calibri</vt:lpstr>
      <vt:lpstr>Cover Slides</vt:lpstr>
      <vt:lpstr>1_Cover Slides</vt:lpstr>
      <vt:lpstr>Master Slide White Header</vt:lpstr>
      <vt:lpstr>Master Slide Gray Header</vt:lpstr>
      <vt:lpstr>Dreambox Competitive Analysis</vt:lpstr>
      <vt:lpstr>DreamBox</vt:lpstr>
      <vt:lpstr>What Sets DreamBox Math and DreamBox Reading Apart:</vt:lpstr>
      <vt:lpstr>Why is DreamBox so popular? </vt:lpstr>
      <vt:lpstr>DreamBox Math</vt:lpstr>
      <vt:lpstr>DreamBox Reading</vt:lpstr>
      <vt:lpstr>DreamBox Reading Park (Coming Fall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with Silhouetted Photo in RED</dc:title>
  <dc:creator>Dobbeleare, Marisa</dc:creator>
  <cp:lastModifiedBy>Sidawi, Mai</cp:lastModifiedBy>
  <cp:revision>2</cp:revision>
  <dcterms:created xsi:type="dcterms:W3CDTF">2022-02-03T17:56:20Z</dcterms:created>
  <dcterms:modified xsi:type="dcterms:W3CDTF">2023-09-15T18:55:43Z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0x0101004C27D1060D41734FA66F881F2ABC48F6</vt:lpwstr>
  </property>
  <property fmtid="{D5CDD505-2E9C-101B-9397-08002B2CF9AE}" pid="3" name="MediaServiceImageTags">
    <vt:lpwstr/>
  </property>
</Properties>
</file>